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6"/>
    <p:sldId id="257" r:id="rId77"/>
    <p:sldId id="258" r:id="rId78"/>
    <p:sldId id="259" r:id="rId79"/>
    <p:sldId id="260" r:id="rId80"/>
    <p:sldId id="261" r:id="rId81"/>
    <p:sldId id="262" r:id="rId82"/>
    <p:sldId id="263" r:id="rId83"/>
    <p:sldId id="264" r:id="rId84"/>
    <p:sldId id="265" r:id="rId85"/>
    <p:sldId id="266" r:id="rId86"/>
    <p:sldId id="267" r:id="rId87"/>
    <p:sldId id="268" r:id="rId88"/>
    <p:sldId id="269" r:id="rId89"/>
    <p:sldId id="270" r:id="rId90"/>
    <p:sldId id="271" r:id="rId91"/>
    <p:sldId id="272" r:id="rId92"/>
    <p:sldId id="273" r:id="rId93"/>
    <p:sldId id="274" r:id="rId94"/>
    <p:sldId id="275" r:id="rId95"/>
    <p:sldId id="276" r:id="rId96"/>
    <p:sldId id="277" r:id="rId97"/>
    <p:sldId id="278" r:id="rId98"/>
    <p:sldId id="279" r:id="rId99"/>
    <p:sldId id="280" r:id="rId100"/>
    <p:sldId id="281" r:id="rId101"/>
    <p:sldId id="282" r:id="rId102"/>
    <p:sldId id="283" r:id="rId103"/>
    <p:sldId id="284" r:id="rId104"/>
    <p:sldId id="285" r:id="rId10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ancois One" charset="1" panose="02000503040000020004"/>
      <p:regular r:id="rId10"/>
    </p:embeddedFont>
    <p:embeddedFont>
      <p:font typeface="Blacker Sans Text" charset="1" panose="00000500000000000000"/>
      <p:regular r:id="rId11"/>
    </p:embeddedFont>
    <p:embeddedFont>
      <p:font typeface="Blacker Sans Text Bold" charset="1" panose="00000700000000000000"/>
      <p:regular r:id="rId12"/>
    </p:embeddedFont>
    <p:embeddedFont>
      <p:font typeface="Blacker Sans Text Italics" charset="1" panose="00000500000000000000"/>
      <p:regular r:id="rId13"/>
    </p:embeddedFont>
    <p:embeddedFont>
      <p:font typeface="Blacker Sans Text Bold Italics" charset="1" panose="000007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Aileron" charset="1" panose="00000500000000000000"/>
      <p:regular r:id="rId19"/>
    </p:embeddedFont>
    <p:embeddedFont>
      <p:font typeface="Aileron Bold" charset="1" panose="00000800000000000000"/>
      <p:regular r:id="rId20"/>
    </p:embeddedFont>
    <p:embeddedFont>
      <p:font typeface="Aileron Italics" charset="1" panose="00000500000000000000"/>
      <p:regular r:id="rId21"/>
    </p:embeddedFont>
    <p:embeddedFont>
      <p:font typeface="Aileron Bold Italics" charset="1" panose="00000800000000000000"/>
      <p:regular r:id="rId22"/>
    </p:embeddedFont>
    <p:embeddedFont>
      <p:font typeface="Aileron Thin" charset="1" panose="00000300000000000000"/>
      <p:regular r:id="rId23"/>
    </p:embeddedFont>
    <p:embeddedFont>
      <p:font typeface="Aileron Thin Italics" charset="1" panose="00000300000000000000"/>
      <p:regular r:id="rId24"/>
    </p:embeddedFont>
    <p:embeddedFont>
      <p:font typeface="Aileron Light" charset="1" panose="00000400000000000000"/>
      <p:regular r:id="rId25"/>
    </p:embeddedFont>
    <p:embeddedFont>
      <p:font typeface="Aileron Light Italics" charset="1" panose="00000400000000000000"/>
      <p:regular r:id="rId26"/>
    </p:embeddedFont>
    <p:embeddedFont>
      <p:font typeface="Aileron Ultra-Bold" charset="1" panose="00000A00000000000000"/>
      <p:regular r:id="rId27"/>
    </p:embeddedFont>
    <p:embeddedFont>
      <p:font typeface="Aileron Ultra-Bold Italics" charset="1" panose="00000A00000000000000"/>
      <p:regular r:id="rId28"/>
    </p:embeddedFont>
    <p:embeddedFont>
      <p:font typeface="Aileron Heavy" charset="1" panose="00000A00000000000000"/>
      <p:regular r:id="rId29"/>
    </p:embeddedFont>
    <p:embeddedFont>
      <p:font typeface="Aileron Heavy Italics" charset="1" panose="00000A00000000000000"/>
      <p:regular r:id="rId30"/>
    </p:embeddedFont>
    <p:embeddedFont>
      <p:font typeface="Now" charset="1" panose="00000500000000000000"/>
      <p:regular r:id="rId31"/>
    </p:embeddedFont>
    <p:embeddedFont>
      <p:font typeface="Now Bold" charset="1" panose="00000800000000000000"/>
      <p:regular r:id="rId32"/>
    </p:embeddedFont>
    <p:embeddedFont>
      <p:font typeface="Now Thin" charset="1" panose="00000300000000000000"/>
      <p:regular r:id="rId33"/>
    </p:embeddedFont>
    <p:embeddedFont>
      <p:font typeface="Now Light" charset="1" panose="00000400000000000000"/>
      <p:regular r:id="rId34"/>
    </p:embeddedFont>
    <p:embeddedFont>
      <p:font typeface="Now Medium" charset="1" panose="00000600000000000000"/>
      <p:regular r:id="rId35"/>
    </p:embeddedFont>
    <p:embeddedFont>
      <p:font typeface="Now Heavy" charset="1" panose="00000A00000000000000"/>
      <p:regular r:id="rId36"/>
    </p:embeddedFont>
    <p:embeddedFont>
      <p:font typeface="Open Sauce" charset="1" panose="00000500000000000000"/>
      <p:regular r:id="rId37"/>
    </p:embeddedFont>
    <p:embeddedFont>
      <p:font typeface="Open Sauce Bold" charset="1" panose="00000800000000000000"/>
      <p:regular r:id="rId38"/>
    </p:embeddedFont>
    <p:embeddedFont>
      <p:font typeface="Open Sauce Italics" charset="1" panose="00000500000000000000"/>
      <p:regular r:id="rId39"/>
    </p:embeddedFont>
    <p:embeddedFont>
      <p:font typeface="Open Sauce Bold Italics" charset="1" panose="00000800000000000000"/>
      <p:regular r:id="rId40"/>
    </p:embeddedFont>
    <p:embeddedFont>
      <p:font typeface="Open Sauce Light" charset="1" panose="00000400000000000000"/>
      <p:regular r:id="rId41"/>
    </p:embeddedFont>
    <p:embeddedFont>
      <p:font typeface="Open Sauce Light Italics" charset="1" panose="00000400000000000000"/>
      <p:regular r:id="rId42"/>
    </p:embeddedFont>
    <p:embeddedFont>
      <p:font typeface="Open Sauce Medium" charset="1" panose="00000600000000000000"/>
      <p:regular r:id="rId43"/>
    </p:embeddedFont>
    <p:embeddedFont>
      <p:font typeface="Open Sauce Medium Italics" charset="1" panose="00000600000000000000"/>
      <p:regular r:id="rId44"/>
    </p:embeddedFont>
    <p:embeddedFont>
      <p:font typeface="Open Sauce Semi-Bold" charset="1" panose="00000700000000000000"/>
      <p:regular r:id="rId45"/>
    </p:embeddedFont>
    <p:embeddedFont>
      <p:font typeface="Open Sauce Semi-Bold Italics" charset="1" panose="00000700000000000000"/>
      <p:regular r:id="rId46"/>
    </p:embeddedFont>
    <p:embeddedFont>
      <p:font typeface="Open Sauce Heavy" charset="1" panose="00000A00000000000000"/>
      <p:regular r:id="rId47"/>
    </p:embeddedFont>
    <p:embeddedFont>
      <p:font typeface="Open Sauce Heavy Italics" charset="1" panose="00000A00000000000000"/>
      <p:regular r:id="rId48"/>
    </p:embeddedFont>
    <p:embeddedFont>
      <p:font typeface="Open Sans" charset="1" panose="020B0606030504020204"/>
      <p:regular r:id="rId49"/>
    </p:embeddedFont>
    <p:embeddedFont>
      <p:font typeface="Open Sans Bold" charset="1" panose="020B0806030504020204"/>
      <p:regular r:id="rId50"/>
    </p:embeddedFont>
    <p:embeddedFont>
      <p:font typeface="Open Sans Italics" charset="1" panose="020B0606030504020204"/>
      <p:regular r:id="rId51"/>
    </p:embeddedFont>
    <p:embeddedFont>
      <p:font typeface="Open Sans Bold Italics" charset="1" panose="020B0806030504020204"/>
      <p:regular r:id="rId52"/>
    </p:embeddedFont>
    <p:embeddedFont>
      <p:font typeface="Open Sans Light" charset="1" panose="020B0306030504020204"/>
      <p:regular r:id="rId53"/>
    </p:embeddedFont>
    <p:embeddedFont>
      <p:font typeface="Open Sans Light Italics" charset="1" panose="020B0306030504020204"/>
      <p:regular r:id="rId54"/>
    </p:embeddedFont>
    <p:embeddedFont>
      <p:font typeface="Open Sans Ultra-Bold" charset="1" panose="00000000000000000000"/>
      <p:regular r:id="rId55"/>
    </p:embeddedFont>
    <p:embeddedFont>
      <p:font typeface="Open Sans Ultra-Bold Italics" charset="1" panose="00000000000000000000"/>
      <p:regular r:id="rId56"/>
    </p:embeddedFont>
    <p:embeddedFont>
      <p:font typeface="Montserrat" charset="1" panose="00000500000000000000"/>
      <p:regular r:id="rId57"/>
    </p:embeddedFont>
    <p:embeddedFont>
      <p:font typeface="Montserrat Bold" charset="1" panose="00000800000000000000"/>
      <p:regular r:id="rId58"/>
    </p:embeddedFont>
    <p:embeddedFont>
      <p:font typeface="Montserrat Italics" charset="1" panose="00000500000000000000"/>
      <p:regular r:id="rId59"/>
    </p:embeddedFont>
    <p:embeddedFont>
      <p:font typeface="Montserrat Bold Italics" charset="1" panose="00000800000000000000"/>
      <p:regular r:id="rId60"/>
    </p:embeddedFont>
    <p:embeddedFont>
      <p:font typeface="Montserrat Thin" charset="1" panose="00000300000000000000"/>
      <p:regular r:id="rId61"/>
    </p:embeddedFont>
    <p:embeddedFont>
      <p:font typeface="Montserrat Thin Italics" charset="1" panose="00000300000000000000"/>
      <p:regular r:id="rId62"/>
    </p:embeddedFont>
    <p:embeddedFont>
      <p:font typeface="Montserrat Extra-Light" charset="1" panose="00000300000000000000"/>
      <p:regular r:id="rId63"/>
    </p:embeddedFont>
    <p:embeddedFont>
      <p:font typeface="Montserrat Extra-Light Italics" charset="1" panose="00000300000000000000"/>
      <p:regular r:id="rId64"/>
    </p:embeddedFont>
    <p:embeddedFont>
      <p:font typeface="Montserrat Light" charset="1" panose="00000400000000000000"/>
      <p:regular r:id="rId65"/>
    </p:embeddedFont>
    <p:embeddedFont>
      <p:font typeface="Montserrat Light Italics" charset="1" panose="00000400000000000000"/>
      <p:regular r:id="rId66"/>
    </p:embeddedFont>
    <p:embeddedFont>
      <p:font typeface="Montserrat Medium" charset="1" panose="00000600000000000000"/>
      <p:regular r:id="rId67"/>
    </p:embeddedFont>
    <p:embeddedFont>
      <p:font typeface="Montserrat Medium Italics" charset="1" panose="00000600000000000000"/>
      <p:regular r:id="rId68"/>
    </p:embeddedFont>
    <p:embeddedFont>
      <p:font typeface="Montserrat Semi-Bold" charset="1" panose="00000700000000000000"/>
      <p:regular r:id="rId69"/>
    </p:embeddedFont>
    <p:embeddedFont>
      <p:font typeface="Montserrat Semi-Bold Italics" charset="1" panose="00000700000000000000"/>
      <p:regular r:id="rId70"/>
    </p:embeddedFont>
    <p:embeddedFont>
      <p:font typeface="Montserrat Ultra-Bold" charset="1" panose="00000900000000000000"/>
      <p:regular r:id="rId71"/>
    </p:embeddedFont>
    <p:embeddedFont>
      <p:font typeface="Montserrat Ultra-Bold Italics" charset="1" panose="00000900000000000000"/>
      <p:regular r:id="rId72"/>
    </p:embeddedFont>
    <p:embeddedFont>
      <p:font typeface="Montserrat Heavy" charset="1" panose="00000A00000000000000"/>
      <p:regular r:id="rId73"/>
    </p:embeddedFont>
    <p:embeddedFont>
      <p:font typeface="Montserrat Heavy Italics" charset="1" panose="00000A00000000000000"/>
      <p:regular r:id="rId74"/>
    </p:embeddedFont>
    <p:embeddedFont>
      <p:font typeface="Bungee" charset="1" panose="0000000000000000000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25.xml" Type="http://schemas.openxmlformats.org/officeDocument/2006/relationships/slide"/><Relationship Id="rId101" Target="slides/slide26.xml" Type="http://schemas.openxmlformats.org/officeDocument/2006/relationships/slide"/><Relationship Id="rId102" Target="slides/slide27.xml" Type="http://schemas.openxmlformats.org/officeDocument/2006/relationships/slide"/><Relationship Id="rId103" Target="slides/slide28.xml" Type="http://schemas.openxmlformats.org/officeDocument/2006/relationships/slide"/><Relationship Id="rId104" Target="slides/slide29.xml" Type="http://schemas.openxmlformats.org/officeDocument/2006/relationships/slide"/><Relationship Id="rId105" Target="slides/slide30.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slides/slide1.xml" Type="http://schemas.openxmlformats.org/officeDocument/2006/relationships/slide"/><Relationship Id="rId77" Target="slides/slide2.xml" Type="http://schemas.openxmlformats.org/officeDocument/2006/relationships/slide"/><Relationship Id="rId78" Target="slides/slide3.xml" Type="http://schemas.openxmlformats.org/officeDocument/2006/relationships/slide"/><Relationship Id="rId79" Target="slides/slide4.xml" Type="http://schemas.openxmlformats.org/officeDocument/2006/relationships/slide"/><Relationship Id="rId8" Target="fonts/font8.fntdata" Type="http://schemas.openxmlformats.org/officeDocument/2006/relationships/font"/><Relationship Id="rId80" Target="slides/slide5.xml" Type="http://schemas.openxmlformats.org/officeDocument/2006/relationships/slide"/><Relationship Id="rId81" Target="slides/slide6.xml" Type="http://schemas.openxmlformats.org/officeDocument/2006/relationships/slide"/><Relationship Id="rId82" Target="slides/slide7.xml" Type="http://schemas.openxmlformats.org/officeDocument/2006/relationships/slide"/><Relationship Id="rId83" Target="slides/slide8.xml" Type="http://schemas.openxmlformats.org/officeDocument/2006/relationships/slide"/><Relationship Id="rId84" Target="slides/slide9.xml" Type="http://schemas.openxmlformats.org/officeDocument/2006/relationships/slide"/><Relationship Id="rId85" Target="slides/slide10.xml" Type="http://schemas.openxmlformats.org/officeDocument/2006/relationships/slide"/><Relationship Id="rId86" Target="slides/slide11.xml" Type="http://schemas.openxmlformats.org/officeDocument/2006/relationships/slide"/><Relationship Id="rId87" Target="slides/slide12.xml" Type="http://schemas.openxmlformats.org/officeDocument/2006/relationships/slide"/><Relationship Id="rId88" Target="slides/slide13.xml" Type="http://schemas.openxmlformats.org/officeDocument/2006/relationships/slide"/><Relationship Id="rId89" Target="slides/slide14.xml" Type="http://schemas.openxmlformats.org/officeDocument/2006/relationships/slide"/><Relationship Id="rId9" Target="fonts/font9.fntdata" Type="http://schemas.openxmlformats.org/officeDocument/2006/relationships/font"/><Relationship Id="rId90" Target="slides/slide15.xml" Type="http://schemas.openxmlformats.org/officeDocument/2006/relationships/slide"/><Relationship Id="rId91" Target="slides/slide16.xml" Type="http://schemas.openxmlformats.org/officeDocument/2006/relationships/slide"/><Relationship Id="rId92" Target="slides/slide17.xml" Type="http://schemas.openxmlformats.org/officeDocument/2006/relationships/slide"/><Relationship Id="rId93" Target="slides/slide18.xml" Type="http://schemas.openxmlformats.org/officeDocument/2006/relationships/slide"/><Relationship Id="rId94" Target="slides/slide19.xml" Type="http://schemas.openxmlformats.org/officeDocument/2006/relationships/slide"/><Relationship Id="rId95" Target="slides/slide20.xml" Type="http://schemas.openxmlformats.org/officeDocument/2006/relationships/slide"/><Relationship Id="rId96" Target="slides/slide21.xml" Type="http://schemas.openxmlformats.org/officeDocument/2006/relationships/slide"/><Relationship Id="rId97" Target="slides/slide22.xml" Type="http://schemas.openxmlformats.org/officeDocument/2006/relationships/slide"/><Relationship Id="rId98" Target="slides/slide23.xml" Type="http://schemas.openxmlformats.org/officeDocument/2006/relationships/slide"/><Relationship Id="rId99" Target="slides/slide24.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jpe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79" y="0"/>
            <a:ext cx="18280121" cy="10287000"/>
          </a:xfrm>
          <a:custGeom>
            <a:avLst/>
            <a:gdLst/>
            <a:ahLst/>
            <a:cxnLst/>
            <a:rect r="r" b="b" t="t" l="l"/>
            <a:pathLst>
              <a:path h="10287000" w="18280121">
                <a:moveTo>
                  <a:pt x="0" y="0"/>
                </a:moveTo>
                <a:lnTo>
                  <a:pt x="18280121" y="0"/>
                </a:lnTo>
                <a:lnTo>
                  <a:pt x="18280121" y="10287000"/>
                </a:lnTo>
                <a:lnTo>
                  <a:pt x="0" y="10287000"/>
                </a:lnTo>
                <a:lnTo>
                  <a:pt x="0" y="0"/>
                </a:lnTo>
                <a:close/>
              </a:path>
            </a:pathLst>
          </a:custGeom>
          <a:blipFill>
            <a:blip r:embed="rId2"/>
            <a:stretch>
              <a:fillRect l="-2246" t="-1146" r="0" b="-1146"/>
            </a:stretch>
          </a:blipFill>
        </p:spPr>
      </p:sp>
      <p:sp>
        <p:nvSpPr>
          <p:cNvPr name="Freeform 3" id="3"/>
          <p:cNvSpPr/>
          <p:nvPr/>
        </p:nvSpPr>
        <p:spPr>
          <a:xfrm flipH="false" flipV="false" rot="0">
            <a:off x="7879" y="0"/>
            <a:ext cx="18280121" cy="10287000"/>
          </a:xfrm>
          <a:custGeom>
            <a:avLst/>
            <a:gdLst/>
            <a:ahLst/>
            <a:cxnLst/>
            <a:rect r="r" b="b" t="t" l="l"/>
            <a:pathLst>
              <a:path h="10287000" w="18280121">
                <a:moveTo>
                  <a:pt x="0" y="0"/>
                </a:moveTo>
                <a:lnTo>
                  <a:pt x="18280121" y="0"/>
                </a:lnTo>
                <a:lnTo>
                  <a:pt x="18280121" y="10287000"/>
                </a:lnTo>
                <a:lnTo>
                  <a:pt x="0" y="10287000"/>
                </a:lnTo>
                <a:lnTo>
                  <a:pt x="0" y="0"/>
                </a:lnTo>
                <a:close/>
              </a:path>
            </a:pathLst>
          </a:custGeom>
          <a:blipFill>
            <a:blip r:embed="rId2"/>
            <a:stretch>
              <a:fillRect l="-2246" t="-1146" r="0" b="-1146"/>
            </a:stretch>
          </a:blipFill>
        </p:spPr>
      </p:sp>
      <p:grpSp>
        <p:nvGrpSpPr>
          <p:cNvPr name="Group 4" id="4"/>
          <p:cNvGrpSpPr/>
          <p:nvPr/>
        </p:nvGrpSpPr>
        <p:grpSpPr>
          <a:xfrm rot="0">
            <a:off x="4418831" y="2250993"/>
            <a:ext cx="9096375" cy="1082292"/>
            <a:chOff x="0" y="0"/>
            <a:chExt cx="2395753" cy="285048"/>
          </a:xfrm>
        </p:grpSpPr>
        <p:sp>
          <p:nvSpPr>
            <p:cNvPr name="Freeform 5" id="5"/>
            <p:cNvSpPr/>
            <p:nvPr/>
          </p:nvSpPr>
          <p:spPr>
            <a:xfrm flipH="false" flipV="false" rot="0">
              <a:off x="0" y="0"/>
              <a:ext cx="2395753" cy="285048"/>
            </a:xfrm>
            <a:custGeom>
              <a:avLst/>
              <a:gdLst/>
              <a:ahLst/>
              <a:cxnLst/>
              <a:rect r="r" b="b" t="t" l="l"/>
              <a:pathLst>
                <a:path h="285048" w="2395753">
                  <a:moveTo>
                    <a:pt x="43406" y="0"/>
                  </a:moveTo>
                  <a:lnTo>
                    <a:pt x="2352347" y="0"/>
                  </a:lnTo>
                  <a:cubicBezTo>
                    <a:pt x="2363859" y="0"/>
                    <a:pt x="2374899" y="4573"/>
                    <a:pt x="2383040" y="12713"/>
                  </a:cubicBezTo>
                  <a:cubicBezTo>
                    <a:pt x="2391180" y="20854"/>
                    <a:pt x="2395753" y="31894"/>
                    <a:pt x="2395753" y="43406"/>
                  </a:cubicBezTo>
                  <a:lnTo>
                    <a:pt x="2395753" y="241642"/>
                  </a:lnTo>
                  <a:cubicBezTo>
                    <a:pt x="2395753" y="253154"/>
                    <a:pt x="2391180" y="264195"/>
                    <a:pt x="2383040" y="272335"/>
                  </a:cubicBezTo>
                  <a:cubicBezTo>
                    <a:pt x="2374899" y="280475"/>
                    <a:pt x="2363859" y="285048"/>
                    <a:pt x="2352347" y="285048"/>
                  </a:cubicBezTo>
                  <a:lnTo>
                    <a:pt x="43406" y="285048"/>
                  </a:lnTo>
                  <a:cubicBezTo>
                    <a:pt x="31894" y="285048"/>
                    <a:pt x="20854" y="280475"/>
                    <a:pt x="12713" y="272335"/>
                  </a:cubicBezTo>
                  <a:cubicBezTo>
                    <a:pt x="4573" y="264195"/>
                    <a:pt x="0" y="253154"/>
                    <a:pt x="0" y="241642"/>
                  </a:cubicBezTo>
                  <a:lnTo>
                    <a:pt x="0" y="43406"/>
                  </a:lnTo>
                  <a:cubicBezTo>
                    <a:pt x="0" y="31894"/>
                    <a:pt x="4573" y="20854"/>
                    <a:pt x="12713" y="12713"/>
                  </a:cubicBezTo>
                  <a:cubicBezTo>
                    <a:pt x="20854" y="4573"/>
                    <a:pt x="31894" y="0"/>
                    <a:pt x="43406" y="0"/>
                  </a:cubicBezTo>
                  <a:close/>
                </a:path>
              </a:pathLst>
            </a:custGeom>
            <a:solidFill>
              <a:srgbClr val="7EB8CB"/>
            </a:solidFill>
          </p:spPr>
        </p:sp>
        <p:sp>
          <p:nvSpPr>
            <p:cNvPr name="TextBox 6" id="6"/>
            <p:cNvSpPr txBox="true"/>
            <p:nvPr/>
          </p:nvSpPr>
          <p:spPr>
            <a:xfrm>
              <a:off x="0" y="19050"/>
              <a:ext cx="2395753" cy="265998"/>
            </a:xfrm>
            <a:prstGeom prst="rect">
              <a:avLst/>
            </a:prstGeom>
          </p:spPr>
          <p:txBody>
            <a:bodyPr anchor="ctr" rtlCol="false" tIns="50800" lIns="50800" bIns="50800" rIns="50800"/>
            <a:lstStyle/>
            <a:p>
              <a:pPr algn="ctr">
                <a:lnSpc>
                  <a:spcPts val="2715"/>
                </a:lnSpc>
              </a:pPr>
            </a:p>
          </p:txBody>
        </p:sp>
      </p:grpSp>
      <p:grpSp>
        <p:nvGrpSpPr>
          <p:cNvPr name="Group 7" id="7"/>
          <p:cNvGrpSpPr/>
          <p:nvPr/>
        </p:nvGrpSpPr>
        <p:grpSpPr>
          <a:xfrm rot="2700000">
            <a:off x="-2575354" y="-2133063"/>
            <a:ext cx="4723896" cy="7079377"/>
            <a:chOff x="0" y="0"/>
            <a:chExt cx="1244154" cy="1864527"/>
          </a:xfrm>
        </p:grpSpPr>
        <p:sp>
          <p:nvSpPr>
            <p:cNvPr name="Freeform 8" id="8"/>
            <p:cNvSpPr/>
            <p:nvPr/>
          </p:nvSpPr>
          <p:spPr>
            <a:xfrm flipH="false" flipV="false" rot="0">
              <a:off x="0" y="0"/>
              <a:ext cx="1244154" cy="1864527"/>
            </a:xfrm>
            <a:custGeom>
              <a:avLst/>
              <a:gdLst/>
              <a:ahLst/>
              <a:cxnLst/>
              <a:rect r="r" b="b" t="t" l="l"/>
              <a:pathLst>
                <a:path h="1864527" w="1244154">
                  <a:moveTo>
                    <a:pt x="0" y="0"/>
                  </a:moveTo>
                  <a:lnTo>
                    <a:pt x="1244154" y="0"/>
                  </a:lnTo>
                  <a:lnTo>
                    <a:pt x="1244154" y="1864527"/>
                  </a:lnTo>
                  <a:lnTo>
                    <a:pt x="0" y="1864527"/>
                  </a:lnTo>
                  <a:close/>
                </a:path>
              </a:pathLst>
            </a:custGeom>
            <a:solidFill>
              <a:srgbClr val="9FBCED"/>
            </a:solidFill>
          </p:spPr>
        </p:sp>
        <p:sp>
          <p:nvSpPr>
            <p:cNvPr name="TextBox 9" id="9"/>
            <p:cNvSpPr txBox="true"/>
            <p:nvPr/>
          </p:nvSpPr>
          <p:spPr>
            <a:xfrm>
              <a:off x="0" y="19050"/>
              <a:ext cx="1244154" cy="1845477"/>
            </a:xfrm>
            <a:prstGeom prst="rect">
              <a:avLst/>
            </a:prstGeom>
          </p:spPr>
          <p:txBody>
            <a:bodyPr anchor="ctr" rtlCol="false" tIns="50800" lIns="50800" bIns="50800" rIns="50800"/>
            <a:lstStyle/>
            <a:p>
              <a:pPr algn="ctr">
                <a:lnSpc>
                  <a:spcPts val="2715"/>
                </a:lnSpc>
              </a:pPr>
            </a:p>
          </p:txBody>
        </p:sp>
      </p:grpSp>
      <p:grpSp>
        <p:nvGrpSpPr>
          <p:cNvPr name="Group 10" id="10"/>
          <p:cNvGrpSpPr/>
          <p:nvPr/>
        </p:nvGrpSpPr>
        <p:grpSpPr>
          <a:xfrm rot="2700000">
            <a:off x="-2575354" y="-1288695"/>
            <a:ext cx="4723896" cy="7079377"/>
            <a:chOff x="0" y="0"/>
            <a:chExt cx="1244154" cy="1864527"/>
          </a:xfrm>
        </p:grpSpPr>
        <p:sp>
          <p:nvSpPr>
            <p:cNvPr name="Freeform 11" id="11"/>
            <p:cNvSpPr/>
            <p:nvPr/>
          </p:nvSpPr>
          <p:spPr>
            <a:xfrm flipH="false" flipV="false" rot="0">
              <a:off x="0" y="0"/>
              <a:ext cx="1244154" cy="1864527"/>
            </a:xfrm>
            <a:custGeom>
              <a:avLst/>
              <a:gdLst/>
              <a:ahLst/>
              <a:cxnLst/>
              <a:rect r="r" b="b" t="t" l="l"/>
              <a:pathLst>
                <a:path h="1864527" w="1244154">
                  <a:moveTo>
                    <a:pt x="0" y="0"/>
                  </a:moveTo>
                  <a:lnTo>
                    <a:pt x="1244154" y="0"/>
                  </a:lnTo>
                  <a:lnTo>
                    <a:pt x="1244154" y="1864527"/>
                  </a:lnTo>
                  <a:lnTo>
                    <a:pt x="0" y="1864527"/>
                  </a:lnTo>
                  <a:close/>
                </a:path>
              </a:pathLst>
            </a:custGeom>
            <a:solidFill>
              <a:srgbClr val="7EB8CB"/>
            </a:solidFill>
          </p:spPr>
        </p:sp>
        <p:sp>
          <p:nvSpPr>
            <p:cNvPr name="TextBox 12" id="12"/>
            <p:cNvSpPr txBox="true"/>
            <p:nvPr/>
          </p:nvSpPr>
          <p:spPr>
            <a:xfrm>
              <a:off x="0" y="19050"/>
              <a:ext cx="1244154" cy="1845477"/>
            </a:xfrm>
            <a:prstGeom prst="rect">
              <a:avLst/>
            </a:prstGeom>
          </p:spPr>
          <p:txBody>
            <a:bodyPr anchor="ctr" rtlCol="false" tIns="50800" lIns="50800" bIns="50800" rIns="50800"/>
            <a:lstStyle/>
            <a:p>
              <a:pPr algn="ctr">
                <a:lnSpc>
                  <a:spcPts val="2715"/>
                </a:lnSpc>
              </a:pPr>
            </a:p>
          </p:txBody>
        </p:sp>
      </p:grpSp>
      <p:grpSp>
        <p:nvGrpSpPr>
          <p:cNvPr name="Group 13" id="13"/>
          <p:cNvGrpSpPr/>
          <p:nvPr/>
        </p:nvGrpSpPr>
        <p:grpSpPr>
          <a:xfrm rot="2700000">
            <a:off x="17177357" y="4838106"/>
            <a:ext cx="4723896" cy="7079377"/>
            <a:chOff x="0" y="0"/>
            <a:chExt cx="1244154" cy="1864527"/>
          </a:xfrm>
        </p:grpSpPr>
        <p:sp>
          <p:nvSpPr>
            <p:cNvPr name="Freeform 14" id="14"/>
            <p:cNvSpPr/>
            <p:nvPr/>
          </p:nvSpPr>
          <p:spPr>
            <a:xfrm flipH="false" flipV="false" rot="0">
              <a:off x="0" y="0"/>
              <a:ext cx="1244154" cy="1864527"/>
            </a:xfrm>
            <a:custGeom>
              <a:avLst/>
              <a:gdLst/>
              <a:ahLst/>
              <a:cxnLst/>
              <a:rect r="r" b="b" t="t" l="l"/>
              <a:pathLst>
                <a:path h="1864527" w="1244154">
                  <a:moveTo>
                    <a:pt x="0" y="0"/>
                  </a:moveTo>
                  <a:lnTo>
                    <a:pt x="1244154" y="0"/>
                  </a:lnTo>
                  <a:lnTo>
                    <a:pt x="1244154" y="1864527"/>
                  </a:lnTo>
                  <a:lnTo>
                    <a:pt x="0" y="1864527"/>
                  </a:lnTo>
                  <a:close/>
                </a:path>
              </a:pathLst>
            </a:custGeom>
            <a:solidFill>
              <a:srgbClr val="607EAA"/>
            </a:solidFill>
          </p:spPr>
        </p:sp>
        <p:sp>
          <p:nvSpPr>
            <p:cNvPr name="TextBox 15" id="15"/>
            <p:cNvSpPr txBox="true"/>
            <p:nvPr/>
          </p:nvSpPr>
          <p:spPr>
            <a:xfrm>
              <a:off x="0" y="19050"/>
              <a:ext cx="1244154" cy="1845477"/>
            </a:xfrm>
            <a:prstGeom prst="rect">
              <a:avLst/>
            </a:prstGeom>
          </p:spPr>
          <p:txBody>
            <a:bodyPr anchor="ctr" rtlCol="false" tIns="50800" lIns="50800" bIns="50800" rIns="50800"/>
            <a:lstStyle/>
            <a:p>
              <a:pPr algn="ctr">
                <a:lnSpc>
                  <a:spcPts val="2715"/>
                </a:lnSpc>
              </a:pPr>
            </a:p>
          </p:txBody>
        </p:sp>
      </p:grpSp>
      <p:grpSp>
        <p:nvGrpSpPr>
          <p:cNvPr name="Group 16" id="16"/>
          <p:cNvGrpSpPr/>
          <p:nvPr/>
        </p:nvGrpSpPr>
        <p:grpSpPr>
          <a:xfrm rot="2700000">
            <a:off x="17177357" y="3514598"/>
            <a:ext cx="4723896" cy="7079377"/>
            <a:chOff x="0" y="0"/>
            <a:chExt cx="1244154" cy="1864527"/>
          </a:xfrm>
        </p:grpSpPr>
        <p:sp>
          <p:nvSpPr>
            <p:cNvPr name="Freeform 17" id="17"/>
            <p:cNvSpPr/>
            <p:nvPr/>
          </p:nvSpPr>
          <p:spPr>
            <a:xfrm flipH="false" flipV="false" rot="0">
              <a:off x="0" y="0"/>
              <a:ext cx="1244154" cy="1864527"/>
            </a:xfrm>
            <a:custGeom>
              <a:avLst/>
              <a:gdLst/>
              <a:ahLst/>
              <a:cxnLst/>
              <a:rect r="r" b="b" t="t" l="l"/>
              <a:pathLst>
                <a:path h="1864527" w="1244154">
                  <a:moveTo>
                    <a:pt x="0" y="0"/>
                  </a:moveTo>
                  <a:lnTo>
                    <a:pt x="1244154" y="0"/>
                  </a:lnTo>
                  <a:lnTo>
                    <a:pt x="1244154" y="1864527"/>
                  </a:lnTo>
                  <a:lnTo>
                    <a:pt x="0" y="1864527"/>
                  </a:lnTo>
                  <a:close/>
                </a:path>
              </a:pathLst>
            </a:custGeom>
            <a:solidFill>
              <a:srgbClr val="7EB8CB"/>
            </a:solidFill>
          </p:spPr>
        </p:sp>
        <p:sp>
          <p:nvSpPr>
            <p:cNvPr name="TextBox 18" id="18"/>
            <p:cNvSpPr txBox="true"/>
            <p:nvPr/>
          </p:nvSpPr>
          <p:spPr>
            <a:xfrm>
              <a:off x="0" y="19050"/>
              <a:ext cx="1244154" cy="1845477"/>
            </a:xfrm>
            <a:prstGeom prst="rect">
              <a:avLst/>
            </a:prstGeom>
          </p:spPr>
          <p:txBody>
            <a:bodyPr anchor="ctr" rtlCol="false" tIns="50800" lIns="50800" bIns="50800" rIns="50800"/>
            <a:lstStyle/>
            <a:p>
              <a:pPr algn="ctr">
                <a:lnSpc>
                  <a:spcPts val="2715"/>
                </a:lnSpc>
              </a:pPr>
            </a:p>
          </p:txBody>
        </p:sp>
      </p:grpSp>
      <p:sp>
        <p:nvSpPr>
          <p:cNvPr name="TextBox 19" id="19"/>
          <p:cNvSpPr txBox="true"/>
          <p:nvPr/>
        </p:nvSpPr>
        <p:spPr>
          <a:xfrm rot="0">
            <a:off x="2335421" y="3724784"/>
            <a:ext cx="13617157" cy="3500306"/>
          </a:xfrm>
          <a:prstGeom prst="rect">
            <a:avLst/>
          </a:prstGeom>
        </p:spPr>
        <p:txBody>
          <a:bodyPr anchor="t" rtlCol="false" tIns="0" lIns="0" bIns="0" rIns="0">
            <a:spAutoFit/>
          </a:bodyPr>
          <a:lstStyle/>
          <a:p>
            <a:pPr algn="ctr" marL="0" indent="0" lvl="0">
              <a:lnSpc>
                <a:spcPts val="13025"/>
              </a:lnSpc>
              <a:spcBef>
                <a:spcPct val="0"/>
              </a:spcBef>
            </a:pPr>
            <a:r>
              <a:rPr lang="en-US" sz="10854" spc="-434">
                <a:solidFill>
                  <a:srgbClr val="FFFFFF"/>
                </a:solidFill>
                <a:latin typeface="Bungee"/>
              </a:rPr>
              <a:t>WEBSITE QUẢN LÝ THƯ VIỆN</a:t>
            </a:r>
          </a:p>
        </p:txBody>
      </p:sp>
      <p:sp>
        <p:nvSpPr>
          <p:cNvPr name="TextBox 20" id="20"/>
          <p:cNvSpPr txBox="true"/>
          <p:nvPr/>
        </p:nvSpPr>
        <p:spPr>
          <a:xfrm rot="0">
            <a:off x="6164419" y="2247458"/>
            <a:ext cx="5605198" cy="936963"/>
          </a:xfrm>
          <a:prstGeom prst="rect">
            <a:avLst/>
          </a:prstGeom>
        </p:spPr>
        <p:txBody>
          <a:bodyPr anchor="t" rtlCol="false" tIns="0" lIns="0" bIns="0" rIns="0">
            <a:spAutoFit/>
          </a:bodyPr>
          <a:lstStyle/>
          <a:p>
            <a:pPr algn="ctr" marL="0" indent="0" lvl="0">
              <a:lnSpc>
                <a:spcPts val="7736"/>
              </a:lnSpc>
              <a:spcBef>
                <a:spcPct val="0"/>
              </a:spcBef>
            </a:pPr>
            <a:r>
              <a:rPr lang="en-US" sz="5157" spc="206">
                <a:solidFill>
                  <a:srgbClr val="FFFFFF"/>
                </a:solidFill>
                <a:latin typeface="Francois One"/>
              </a:rPr>
              <a:t>ĐỒ ÁN CƠ SỞ 2</a:t>
            </a:r>
          </a:p>
        </p:txBody>
      </p:sp>
      <p:sp>
        <p:nvSpPr>
          <p:cNvPr name="TextBox 21" id="21"/>
          <p:cNvSpPr txBox="true"/>
          <p:nvPr/>
        </p:nvSpPr>
        <p:spPr>
          <a:xfrm rot="0">
            <a:off x="5439192" y="7739440"/>
            <a:ext cx="7055653" cy="550246"/>
          </a:xfrm>
          <a:prstGeom prst="rect">
            <a:avLst/>
          </a:prstGeom>
        </p:spPr>
        <p:txBody>
          <a:bodyPr anchor="t" rtlCol="false" tIns="0" lIns="0" bIns="0" rIns="0">
            <a:spAutoFit/>
          </a:bodyPr>
          <a:lstStyle/>
          <a:p>
            <a:pPr algn="ctr" marL="0" indent="0" lvl="0">
              <a:lnSpc>
                <a:spcPts val="4586"/>
              </a:lnSpc>
              <a:spcBef>
                <a:spcPct val="0"/>
              </a:spcBef>
            </a:pPr>
            <a:r>
              <a:rPr lang="en-US" sz="3057" spc="122">
                <a:solidFill>
                  <a:srgbClr val="FFFFFF"/>
                </a:solidFill>
                <a:latin typeface="Montserrat Bold Italics"/>
              </a:rPr>
              <a:t>HUỲNH CÔNG AN - 22IT.B002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0174" y="0"/>
            <a:ext cx="7225652" cy="10287000"/>
            <a:chOff x="0" y="0"/>
            <a:chExt cx="9634203" cy="13716000"/>
          </a:xfrm>
        </p:grpSpPr>
        <p:pic>
          <p:nvPicPr>
            <p:cNvPr name="Picture 3" id="3"/>
            <p:cNvPicPr>
              <a:picLocks noChangeAspect="true"/>
            </p:cNvPicPr>
            <p:nvPr/>
          </p:nvPicPr>
          <p:blipFill>
            <a:blip r:embed="rId2"/>
            <a:srcRect l="26579" t="0" r="26579" b="0"/>
            <a:stretch>
              <a:fillRect/>
            </a:stretch>
          </p:blipFill>
          <p:spPr>
            <a:xfrm flipH="false" flipV="false">
              <a:off x="0" y="0"/>
              <a:ext cx="9634203" cy="13716000"/>
            </a:xfrm>
            <a:prstGeom prst="rect">
              <a:avLst/>
            </a:prstGeom>
          </p:spPr>
        </p:pic>
      </p:grpSp>
      <p:grpSp>
        <p:nvGrpSpPr>
          <p:cNvPr name="Group 4" id="4"/>
          <p:cNvGrpSpPr/>
          <p:nvPr/>
        </p:nvGrpSpPr>
        <p:grpSpPr>
          <a:xfrm rot="0">
            <a:off x="0" y="-111841"/>
            <a:ext cx="1290174" cy="10529321"/>
            <a:chOff x="0" y="0"/>
            <a:chExt cx="121020" cy="987664"/>
          </a:xfrm>
        </p:grpSpPr>
        <p:sp>
          <p:nvSpPr>
            <p:cNvPr name="Freeform 5" id="5"/>
            <p:cNvSpPr/>
            <p:nvPr/>
          </p:nvSpPr>
          <p:spPr>
            <a:xfrm flipH="false" flipV="false" rot="0">
              <a:off x="0" y="0"/>
              <a:ext cx="121020" cy="987664"/>
            </a:xfrm>
            <a:custGeom>
              <a:avLst/>
              <a:gdLst/>
              <a:ahLst/>
              <a:cxnLst/>
              <a:rect r="r" b="b" t="t" l="l"/>
              <a:pathLst>
                <a:path h="987664" w="121020">
                  <a:moveTo>
                    <a:pt x="0" y="0"/>
                  </a:moveTo>
                  <a:lnTo>
                    <a:pt x="121020" y="0"/>
                  </a:lnTo>
                  <a:lnTo>
                    <a:pt x="121020" y="987664"/>
                  </a:lnTo>
                  <a:lnTo>
                    <a:pt x="0" y="987664"/>
                  </a:lnTo>
                  <a:close/>
                </a:path>
              </a:pathLst>
            </a:custGeom>
            <a:solidFill>
              <a:srgbClr val="FFCE08"/>
            </a:solidFill>
          </p:spPr>
        </p:sp>
        <p:sp>
          <p:nvSpPr>
            <p:cNvPr name="TextBox 6" id="6"/>
            <p:cNvSpPr txBox="true"/>
            <p:nvPr/>
          </p:nvSpPr>
          <p:spPr>
            <a:xfrm>
              <a:off x="0" y="-38100"/>
              <a:ext cx="121020" cy="10257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917705" y="2383926"/>
            <a:ext cx="4884708" cy="5311459"/>
            <a:chOff x="0" y="0"/>
            <a:chExt cx="458192" cy="498222"/>
          </a:xfrm>
        </p:grpSpPr>
        <p:sp>
          <p:nvSpPr>
            <p:cNvPr name="Freeform 8" id="8"/>
            <p:cNvSpPr/>
            <p:nvPr/>
          </p:nvSpPr>
          <p:spPr>
            <a:xfrm flipH="false" flipV="false" rot="0">
              <a:off x="0" y="0"/>
              <a:ext cx="458192" cy="498222"/>
            </a:xfrm>
            <a:custGeom>
              <a:avLst/>
              <a:gdLst/>
              <a:ahLst/>
              <a:cxnLst/>
              <a:rect r="r" b="b" t="t" l="l"/>
              <a:pathLst>
                <a:path h="498222" w="458192">
                  <a:moveTo>
                    <a:pt x="0" y="0"/>
                  </a:moveTo>
                  <a:lnTo>
                    <a:pt x="458192" y="0"/>
                  </a:lnTo>
                  <a:lnTo>
                    <a:pt x="458192" y="498222"/>
                  </a:lnTo>
                  <a:lnTo>
                    <a:pt x="0" y="498222"/>
                  </a:lnTo>
                  <a:close/>
                </a:path>
              </a:pathLst>
            </a:custGeom>
            <a:solidFill>
              <a:srgbClr val="FFFFFF"/>
            </a:solidFill>
          </p:spPr>
        </p:sp>
        <p:sp>
          <p:nvSpPr>
            <p:cNvPr name="TextBox 9" id="9"/>
            <p:cNvSpPr txBox="true"/>
            <p:nvPr/>
          </p:nvSpPr>
          <p:spPr>
            <a:xfrm>
              <a:off x="0" y="-38100"/>
              <a:ext cx="458192" cy="53632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917705" y="2813215"/>
            <a:ext cx="9161290" cy="4076875"/>
          </a:xfrm>
          <a:prstGeom prst="rect">
            <a:avLst/>
          </a:prstGeom>
        </p:spPr>
        <p:txBody>
          <a:bodyPr anchor="t" rtlCol="false" tIns="0" lIns="0" bIns="0" rIns="0">
            <a:spAutoFit/>
          </a:bodyPr>
          <a:lstStyle/>
          <a:p>
            <a:pPr algn="ctr">
              <a:lnSpc>
                <a:spcPts val="10506"/>
              </a:lnSpc>
            </a:pPr>
            <a:r>
              <a:rPr lang="en-US" sz="10506">
                <a:solidFill>
                  <a:srgbClr val="000000"/>
                </a:solidFill>
                <a:latin typeface="Blacker Sans Text Bold"/>
              </a:rPr>
              <a:t>PHÂN TÍCH THIẾT KẾ HỆ THỐNG</a:t>
            </a:r>
          </a:p>
        </p:txBody>
      </p:sp>
      <p:grpSp>
        <p:nvGrpSpPr>
          <p:cNvPr name="Group 11" id="11"/>
          <p:cNvGrpSpPr/>
          <p:nvPr/>
        </p:nvGrpSpPr>
        <p:grpSpPr>
          <a:xfrm rot="0">
            <a:off x="13078995" y="2622715"/>
            <a:ext cx="600959" cy="5072670"/>
            <a:chOff x="0" y="0"/>
            <a:chExt cx="56371" cy="475823"/>
          </a:xfrm>
        </p:grpSpPr>
        <p:sp>
          <p:nvSpPr>
            <p:cNvPr name="Freeform 12" id="12"/>
            <p:cNvSpPr/>
            <p:nvPr/>
          </p:nvSpPr>
          <p:spPr>
            <a:xfrm flipH="false" flipV="false" rot="0">
              <a:off x="0" y="0"/>
              <a:ext cx="56371" cy="475823"/>
            </a:xfrm>
            <a:custGeom>
              <a:avLst/>
              <a:gdLst/>
              <a:ahLst/>
              <a:cxnLst/>
              <a:rect r="r" b="b" t="t" l="l"/>
              <a:pathLst>
                <a:path h="475823" w="56371">
                  <a:moveTo>
                    <a:pt x="0" y="0"/>
                  </a:moveTo>
                  <a:lnTo>
                    <a:pt x="56371" y="0"/>
                  </a:lnTo>
                  <a:lnTo>
                    <a:pt x="56371" y="475823"/>
                  </a:lnTo>
                  <a:lnTo>
                    <a:pt x="0" y="475823"/>
                  </a:lnTo>
                  <a:close/>
                </a:path>
              </a:pathLst>
            </a:custGeom>
            <a:solidFill>
              <a:srgbClr val="FFCE08"/>
            </a:solidFill>
          </p:spPr>
        </p:sp>
        <p:sp>
          <p:nvSpPr>
            <p:cNvPr name="TextBox 13" id="13"/>
            <p:cNvSpPr txBox="true"/>
            <p:nvPr/>
          </p:nvSpPr>
          <p:spPr>
            <a:xfrm>
              <a:off x="0" y="-38100"/>
              <a:ext cx="56371" cy="513923"/>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rot="5400000">
            <a:off x="15104913" y="9521377"/>
            <a:ext cx="5498729" cy="0"/>
          </a:xfrm>
          <a:prstGeom prst="line">
            <a:avLst/>
          </a:prstGeom>
          <a:ln cap="flat" w="19050">
            <a:solidFill>
              <a:srgbClr val="000000"/>
            </a:solidFill>
            <a:prstDash val="solid"/>
            <a:headEnd type="none" len="sm" w="sm"/>
            <a:tailEnd type="none" len="sm" w="sm"/>
          </a:ln>
        </p:spPr>
      </p:sp>
      <p:sp>
        <p:nvSpPr>
          <p:cNvPr name="TextBox 15" id="15"/>
          <p:cNvSpPr txBox="true"/>
          <p:nvPr/>
        </p:nvSpPr>
        <p:spPr>
          <a:xfrm rot="0">
            <a:off x="10532893" y="9210675"/>
            <a:ext cx="6726407" cy="382171"/>
          </a:xfrm>
          <a:prstGeom prst="rect">
            <a:avLst/>
          </a:prstGeom>
        </p:spPr>
        <p:txBody>
          <a:bodyPr anchor="t" rtlCol="false" tIns="0" lIns="0" bIns="0" rIns="0">
            <a:spAutoFit/>
          </a:bodyPr>
          <a:lstStyle/>
          <a:p>
            <a:pPr algn="r">
              <a:lnSpc>
                <a:spcPts val="3079"/>
              </a:lnSpc>
            </a:pPr>
            <a:r>
              <a:rPr lang="en-US" sz="2199">
                <a:solidFill>
                  <a:srgbClr val="737373"/>
                </a:solidFill>
                <a:latin typeface="Blacker Sans Text"/>
              </a:rPr>
              <a:t>www.reallygreatsite.com</a:t>
            </a:r>
          </a:p>
        </p:txBody>
      </p:sp>
      <p:sp>
        <p:nvSpPr>
          <p:cNvPr name="TextBox 16" id="16"/>
          <p:cNvSpPr txBox="true"/>
          <p:nvPr/>
        </p:nvSpPr>
        <p:spPr>
          <a:xfrm rot="0">
            <a:off x="9622333" y="773496"/>
            <a:ext cx="7595160" cy="255204"/>
          </a:xfrm>
          <a:prstGeom prst="rect">
            <a:avLst/>
          </a:prstGeom>
        </p:spPr>
        <p:txBody>
          <a:bodyPr anchor="t" rtlCol="false" tIns="0" lIns="0" bIns="0" rIns="0">
            <a:spAutoFit/>
          </a:bodyPr>
          <a:lstStyle/>
          <a:p>
            <a:pPr algn="r">
              <a:lnSpc>
                <a:spcPts val="1800"/>
              </a:lnSpc>
            </a:pPr>
            <a:r>
              <a:rPr lang="en-US" sz="1800" spc="359">
                <a:solidFill>
                  <a:srgbClr val="737373"/>
                </a:solidFill>
                <a:latin typeface="Blacker Sans Text"/>
              </a:rPr>
              <a:t>COMPANY PROFILE PRESENTATION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A429"/>
        </a:solidFill>
      </p:bgPr>
    </p:bg>
    <p:spTree>
      <p:nvGrpSpPr>
        <p:cNvPr id="1" name=""/>
        <p:cNvGrpSpPr/>
        <p:nvPr/>
      </p:nvGrpSpPr>
      <p:grpSpPr>
        <a:xfrm>
          <a:off x="0" y="0"/>
          <a:ext cx="0" cy="0"/>
          <a:chOff x="0" y="0"/>
          <a:chExt cx="0" cy="0"/>
        </a:xfrm>
      </p:grpSpPr>
      <p:grpSp>
        <p:nvGrpSpPr>
          <p:cNvPr name="Group 2" id="2"/>
          <p:cNvGrpSpPr/>
          <p:nvPr/>
        </p:nvGrpSpPr>
        <p:grpSpPr>
          <a:xfrm rot="0">
            <a:off x="0" y="1892117"/>
            <a:ext cx="18288000" cy="8394883"/>
            <a:chOff x="0" y="0"/>
            <a:chExt cx="4816593" cy="2210998"/>
          </a:xfrm>
        </p:grpSpPr>
        <p:sp>
          <p:nvSpPr>
            <p:cNvPr name="Freeform 3" id="3"/>
            <p:cNvSpPr/>
            <p:nvPr/>
          </p:nvSpPr>
          <p:spPr>
            <a:xfrm flipH="false" flipV="false" rot="0">
              <a:off x="0" y="0"/>
              <a:ext cx="4816592" cy="2210998"/>
            </a:xfrm>
            <a:custGeom>
              <a:avLst/>
              <a:gdLst/>
              <a:ahLst/>
              <a:cxnLst/>
              <a:rect r="r" b="b" t="t" l="l"/>
              <a:pathLst>
                <a:path h="2210998" w="4816592">
                  <a:moveTo>
                    <a:pt x="0" y="0"/>
                  </a:moveTo>
                  <a:lnTo>
                    <a:pt x="4816592" y="0"/>
                  </a:lnTo>
                  <a:lnTo>
                    <a:pt x="4816592" y="2210998"/>
                  </a:lnTo>
                  <a:lnTo>
                    <a:pt x="0" y="2210998"/>
                  </a:lnTo>
                  <a:close/>
                </a:path>
              </a:pathLst>
            </a:custGeom>
            <a:solidFill>
              <a:srgbClr val="FFFFFF"/>
            </a:solidFill>
          </p:spPr>
        </p:sp>
        <p:sp>
          <p:nvSpPr>
            <p:cNvPr name="TextBox 4" id="4"/>
            <p:cNvSpPr txBox="true"/>
            <p:nvPr/>
          </p:nvSpPr>
          <p:spPr>
            <a:xfrm>
              <a:off x="0" y="-38100"/>
              <a:ext cx="4816593" cy="22490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672937" y="-114300"/>
            <a:ext cx="8942127" cy="1883210"/>
          </a:xfrm>
          <a:prstGeom prst="rect">
            <a:avLst/>
          </a:prstGeom>
        </p:spPr>
        <p:txBody>
          <a:bodyPr anchor="t" rtlCol="false" tIns="0" lIns="0" bIns="0" rIns="0">
            <a:spAutoFit/>
          </a:bodyPr>
          <a:lstStyle/>
          <a:p>
            <a:pPr algn="ctr">
              <a:lnSpc>
                <a:spcPts val="7501"/>
              </a:lnSpc>
              <a:spcBef>
                <a:spcPct val="0"/>
              </a:spcBef>
            </a:pPr>
            <a:r>
              <a:rPr lang="en-US" sz="5357" spc="262">
                <a:solidFill>
                  <a:srgbClr val="FFFFFF"/>
                </a:solidFill>
                <a:latin typeface="Montserrat Bold"/>
              </a:rPr>
              <a:t>SƠ ĐỒ PHÂN CẤP CHỨC NĂNG</a:t>
            </a:r>
          </a:p>
        </p:txBody>
      </p:sp>
      <p:grpSp>
        <p:nvGrpSpPr>
          <p:cNvPr name="Group 8" id="8"/>
          <p:cNvGrpSpPr/>
          <p:nvPr/>
        </p:nvGrpSpPr>
        <p:grpSpPr>
          <a:xfrm rot="0">
            <a:off x="7838162" y="2092949"/>
            <a:ext cx="3322680" cy="759263"/>
            <a:chOff x="0" y="0"/>
            <a:chExt cx="311672" cy="71220"/>
          </a:xfrm>
        </p:grpSpPr>
        <p:sp>
          <p:nvSpPr>
            <p:cNvPr name="Freeform 9" id="9"/>
            <p:cNvSpPr/>
            <p:nvPr/>
          </p:nvSpPr>
          <p:spPr>
            <a:xfrm flipH="false" flipV="false" rot="0">
              <a:off x="0" y="0"/>
              <a:ext cx="311672" cy="71220"/>
            </a:xfrm>
            <a:custGeom>
              <a:avLst/>
              <a:gdLst/>
              <a:ahLst/>
              <a:cxnLst/>
              <a:rect r="r" b="b" t="t" l="l"/>
              <a:pathLst>
                <a:path h="71220" w="311672">
                  <a:moveTo>
                    <a:pt x="0" y="0"/>
                  </a:moveTo>
                  <a:lnTo>
                    <a:pt x="311672" y="0"/>
                  </a:lnTo>
                  <a:lnTo>
                    <a:pt x="311672" y="71220"/>
                  </a:lnTo>
                  <a:lnTo>
                    <a:pt x="0" y="71220"/>
                  </a:lnTo>
                  <a:close/>
                </a:path>
              </a:pathLst>
            </a:custGeom>
            <a:solidFill>
              <a:srgbClr val="C9CACC"/>
            </a:solidFill>
          </p:spPr>
        </p:sp>
        <p:sp>
          <p:nvSpPr>
            <p:cNvPr name="TextBox 10" id="10"/>
            <p:cNvSpPr txBox="true"/>
            <p:nvPr/>
          </p:nvSpPr>
          <p:spPr>
            <a:xfrm>
              <a:off x="0" y="-38100"/>
              <a:ext cx="311672" cy="109320"/>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Quản lý thư viện</a:t>
              </a:r>
            </a:p>
          </p:txBody>
        </p:sp>
      </p:grpSp>
      <p:sp>
        <p:nvSpPr>
          <p:cNvPr name="AutoShape 11" id="11"/>
          <p:cNvSpPr/>
          <p:nvPr/>
        </p:nvSpPr>
        <p:spPr>
          <a:xfrm>
            <a:off x="8125652" y="3845445"/>
            <a:ext cx="0" cy="997036"/>
          </a:xfrm>
          <a:prstGeom prst="line">
            <a:avLst/>
          </a:prstGeom>
          <a:ln cap="flat" w="38100">
            <a:solidFill>
              <a:srgbClr val="F6A429"/>
            </a:solidFill>
            <a:prstDash val="solid"/>
            <a:headEnd type="none" len="sm" w="sm"/>
            <a:tailEnd type="arrow" len="sm" w="med"/>
          </a:ln>
        </p:spPr>
      </p:sp>
      <p:sp>
        <p:nvSpPr>
          <p:cNvPr name="AutoShape 12" id="12"/>
          <p:cNvSpPr/>
          <p:nvPr/>
        </p:nvSpPr>
        <p:spPr>
          <a:xfrm flipH="true">
            <a:off x="5342104" y="3854970"/>
            <a:ext cx="22315" cy="997036"/>
          </a:xfrm>
          <a:prstGeom prst="line">
            <a:avLst/>
          </a:prstGeom>
          <a:ln cap="flat" w="38100">
            <a:solidFill>
              <a:srgbClr val="F6A429"/>
            </a:solidFill>
            <a:prstDash val="solid"/>
            <a:headEnd type="none" len="sm" w="sm"/>
            <a:tailEnd type="arrow" len="sm" w="med"/>
          </a:ln>
        </p:spPr>
      </p:sp>
      <p:sp>
        <p:nvSpPr>
          <p:cNvPr name="AutoShape 13" id="13"/>
          <p:cNvSpPr/>
          <p:nvPr/>
        </p:nvSpPr>
        <p:spPr>
          <a:xfrm>
            <a:off x="2497028" y="3845019"/>
            <a:ext cx="13944537" cy="213"/>
          </a:xfrm>
          <a:prstGeom prst="line">
            <a:avLst/>
          </a:prstGeom>
          <a:ln cap="flat" w="38100">
            <a:solidFill>
              <a:srgbClr val="F6A429"/>
            </a:solidFill>
            <a:prstDash val="solid"/>
            <a:headEnd type="none" len="sm" w="sm"/>
            <a:tailEnd type="none" len="sm" w="sm"/>
          </a:ln>
        </p:spPr>
      </p:sp>
      <p:sp>
        <p:nvSpPr>
          <p:cNvPr name="AutoShape 14" id="14"/>
          <p:cNvSpPr/>
          <p:nvPr/>
        </p:nvSpPr>
        <p:spPr>
          <a:xfrm>
            <a:off x="10872223" y="3845445"/>
            <a:ext cx="0" cy="997036"/>
          </a:xfrm>
          <a:prstGeom prst="line">
            <a:avLst/>
          </a:prstGeom>
          <a:ln cap="flat" w="38100">
            <a:solidFill>
              <a:srgbClr val="F6A429"/>
            </a:solidFill>
            <a:prstDash val="solid"/>
            <a:headEnd type="none" len="sm" w="sm"/>
            <a:tailEnd type="arrow" len="sm" w="med"/>
          </a:ln>
        </p:spPr>
      </p:sp>
      <p:sp>
        <p:nvSpPr>
          <p:cNvPr name="AutoShape 15" id="15"/>
          <p:cNvSpPr/>
          <p:nvPr/>
        </p:nvSpPr>
        <p:spPr>
          <a:xfrm>
            <a:off x="13656894" y="3845872"/>
            <a:ext cx="0" cy="997036"/>
          </a:xfrm>
          <a:prstGeom prst="line">
            <a:avLst/>
          </a:prstGeom>
          <a:ln cap="flat" w="38100">
            <a:solidFill>
              <a:srgbClr val="F6A429"/>
            </a:solidFill>
            <a:prstDash val="solid"/>
            <a:headEnd type="none" len="sm" w="sm"/>
            <a:tailEnd type="arrow" len="sm" w="med"/>
          </a:ln>
        </p:spPr>
      </p:sp>
      <p:sp>
        <p:nvSpPr>
          <p:cNvPr name="AutoShape 16" id="16"/>
          <p:cNvSpPr/>
          <p:nvPr/>
        </p:nvSpPr>
        <p:spPr>
          <a:xfrm>
            <a:off x="16441565" y="3855397"/>
            <a:ext cx="0" cy="997036"/>
          </a:xfrm>
          <a:prstGeom prst="line">
            <a:avLst/>
          </a:prstGeom>
          <a:ln cap="flat" w="38100">
            <a:solidFill>
              <a:srgbClr val="F6A429"/>
            </a:solidFill>
            <a:prstDash val="solid"/>
            <a:headEnd type="none" len="sm" w="sm"/>
            <a:tailEnd type="arrow" len="sm" w="med"/>
          </a:ln>
        </p:spPr>
      </p:sp>
      <p:sp>
        <p:nvSpPr>
          <p:cNvPr name="AutoShape 17" id="17"/>
          <p:cNvSpPr/>
          <p:nvPr/>
        </p:nvSpPr>
        <p:spPr>
          <a:xfrm flipH="true">
            <a:off x="2497028" y="3845019"/>
            <a:ext cx="22315" cy="997036"/>
          </a:xfrm>
          <a:prstGeom prst="line">
            <a:avLst/>
          </a:prstGeom>
          <a:ln cap="flat" w="38100">
            <a:solidFill>
              <a:srgbClr val="F6A429"/>
            </a:solidFill>
            <a:prstDash val="solid"/>
            <a:headEnd type="none" len="sm" w="sm"/>
            <a:tailEnd type="arrow" len="sm" w="med"/>
          </a:ln>
        </p:spPr>
      </p:sp>
      <p:sp>
        <p:nvSpPr>
          <p:cNvPr name="AutoShape 18" id="18"/>
          <p:cNvSpPr/>
          <p:nvPr/>
        </p:nvSpPr>
        <p:spPr>
          <a:xfrm flipH="true">
            <a:off x="9488344" y="2852212"/>
            <a:ext cx="11157" cy="994086"/>
          </a:xfrm>
          <a:prstGeom prst="line">
            <a:avLst/>
          </a:prstGeom>
          <a:ln cap="flat" w="38100">
            <a:solidFill>
              <a:srgbClr val="F6A429"/>
            </a:solidFill>
            <a:prstDash val="solid"/>
            <a:headEnd type="none" len="sm" w="sm"/>
            <a:tailEnd type="none" len="sm" w="sm"/>
          </a:ln>
        </p:spPr>
      </p:sp>
      <p:grpSp>
        <p:nvGrpSpPr>
          <p:cNvPr name="Group 19" id="19"/>
          <p:cNvGrpSpPr/>
          <p:nvPr/>
        </p:nvGrpSpPr>
        <p:grpSpPr>
          <a:xfrm rot="0">
            <a:off x="1412752" y="4842055"/>
            <a:ext cx="2251271" cy="876946"/>
            <a:chOff x="0" y="0"/>
            <a:chExt cx="592927" cy="230965"/>
          </a:xfrm>
        </p:grpSpPr>
        <p:sp>
          <p:nvSpPr>
            <p:cNvPr name="Freeform 20" id="20"/>
            <p:cNvSpPr/>
            <p:nvPr/>
          </p:nvSpPr>
          <p:spPr>
            <a:xfrm flipH="false" flipV="false" rot="0">
              <a:off x="0" y="0"/>
              <a:ext cx="592927" cy="230965"/>
            </a:xfrm>
            <a:custGeom>
              <a:avLst/>
              <a:gdLst/>
              <a:ahLst/>
              <a:cxnLst/>
              <a:rect r="r" b="b" t="t" l="l"/>
              <a:pathLst>
                <a:path h="230965" w="592927">
                  <a:moveTo>
                    <a:pt x="0" y="0"/>
                  </a:moveTo>
                  <a:lnTo>
                    <a:pt x="592927" y="0"/>
                  </a:lnTo>
                  <a:lnTo>
                    <a:pt x="592927" y="230965"/>
                  </a:lnTo>
                  <a:lnTo>
                    <a:pt x="0" y="230965"/>
                  </a:lnTo>
                  <a:close/>
                </a:path>
              </a:pathLst>
            </a:custGeom>
            <a:solidFill>
              <a:srgbClr val="C9CACC"/>
            </a:solidFill>
          </p:spPr>
        </p:sp>
        <p:sp>
          <p:nvSpPr>
            <p:cNvPr name="TextBox 21" id="21"/>
            <p:cNvSpPr txBox="true"/>
            <p:nvPr/>
          </p:nvSpPr>
          <p:spPr>
            <a:xfrm>
              <a:off x="0" y="-38100"/>
              <a:ext cx="592927" cy="269065"/>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Quản trị hệ thống</a:t>
              </a:r>
            </a:p>
          </p:txBody>
        </p:sp>
      </p:grpSp>
      <p:grpSp>
        <p:nvGrpSpPr>
          <p:cNvPr name="Group 22" id="22"/>
          <p:cNvGrpSpPr/>
          <p:nvPr/>
        </p:nvGrpSpPr>
        <p:grpSpPr>
          <a:xfrm rot="0">
            <a:off x="4197423" y="4842908"/>
            <a:ext cx="2251271" cy="876946"/>
            <a:chOff x="0" y="0"/>
            <a:chExt cx="592927" cy="230965"/>
          </a:xfrm>
        </p:grpSpPr>
        <p:sp>
          <p:nvSpPr>
            <p:cNvPr name="Freeform 23" id="23"/>
            <p:cNvSpPr/>
            <p:nvPr/>
          </p:nvSpPr>
          <p:spPr>
            <a:xfrm flipH="false" flipV="false" rot="0">
              <a:off x="0" y="0"/>
              <a:ext cx="592927" cy="230965"/>
            </a:xfrm>
            <a:custGeom>
              <a:avLst/>
              <a:gdLst/>
              <a:ahLst/>
              <a:cxnLst/>
              <a:rect r="r" b="b" t="t" l="l"/>
              <a:pathLst>
                <a:path h="230965" w="592927">
                  <a:moveTo>
                    <a:pt x="0" y="0"/>
                  </a:moveTo>
                  <a:lnTo>
                    <a:pt x="592927" y="0"/>
                  </a:lnTo>
                  <a:lnTo>
                    <a:pt x="592927" y="230965"/>
                  </a:lnTo>
                  <a:lnTo>
                    <a:pt x="0" y="230965"/>
                  </a:lnTo>
                  <a:close/>
                </a:path>
              </a:pathLst>
            </a:custGeom>
            <a:solidFill>
              <a:srgbClr val="C9CACC"/>
            </a:solidFill>
          </p:spPr>
        </p:sp>
        <p:sp>
          <p:nvSpPr>
            <p:cNvPr name="TextBox 24" id="24"/>
            <p:cNvSpPr txBox="true"/>
            <p:nvPr/>
          </p:nvSpPr>
          <p:spPr>
            <a:xfrm>
              <a:off x="0" y="-38100"/>
              <a:ext cx="592927" cy="269065"/>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Quản lý sách</a:t>
              </a:r>
            </a:p>
          </p:txBody>
        </p:sp>
      </p:grpSp>
      <p:grpSp>
        <p:nvGrpSpPr>
          <p:cNvPr name="Group 25" id="25"/>
          <p:cNvGrpSpPr/>
          <p:nvPr/>
        </p:nvGrpSpPr>
        <p:grpSpPr>
          <a:xfrm rot="0">
            <a:off x="6980967" y="4842908"/>
            <a:ext cx="2251271" cy="876946"/>
            <a:chOff x="0" y="0"/>
            <a:chExt cx="592927" cy="230965"/>
          </a:xfrm>
        </p:grpSpPr>
        <p:sp>
          <p:nvSpPr>
            <p:cNvPr name="Freeform 26" id="26"/>
            <p:cNvSpPr/>
            <p:nvPr/>
          </p:nvSpPr>
          <p:spPr>
            <a:xfrm flipH="false" flipV="false" rot="0">
              <a:off x="0" y="0"/>
              <a:ext cx="592927" cy="230965"/>
            </a:xfrm>
            <a:custGeom>
              <a:avLst/>
              <a:gdLst/>
              <a:ahLst/>
              <a:cxnLst/>
              <a:rect r="r" b="b" t="t" l="l"/>
              <a:pathLst>
                <a:path h="230965" w="592927">
                  <a:moveTo>
                    <a:pt x="0" y="0"/>
                  </a:moveTo>
                  <a:lnTo>
                    <a:pt x="592927" y="0"/>
                  </a:lnTo>
                  <a:lnTo>
                    <a:pt x="592927" y="230965"/>
                  </a:lnTo>
                  <a:lnTo>
                    <a:pt x="0" y="230965"/>
                  </a:lnTo>
                  <a:close/>
                </a:path>
              </a:pathLst>
            </a:custGeom>
            <a:solidFill>
              <a:srgbClr val="C9CACC"/>
            </a:solidFill>
          </p:spPr>
        </p:sp>
        <p:sp>
          <p:nvSpPr>
            <p:cNvPr name="TextBox 27" id="27"/>
            <p:cNvSpPr txBox="true"/>
            <p:nvPr/>
          </p:nvSpPr>
          <p:spPr>
            <a:xfrm>
              <a:off x="0" y="-38100"/>
              <a:ext cx="592927" cy="269065"/>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Quản lý độc giả</a:t>
              </a:r>
            </a:p>
          </p:txBody>
        </p:sp>
      </p:grpSp>
      <p:sp>
        <p:nvSpPr>
          <p:cNvPr name="AutoShape 28" id="28"/>
          <p:cNvSpPr/>
          <p:nvPr/>
        </p:nvSpPr>
        <p:spPr>
          <a:xfrm flipH="true">
            <a:off x="10904510" y="5500765"/>
            <a:ext cx="41135" cy="3400854"/>
          </a:xfrm>
          <a:prstGeom prst="line">
            <a:avLst/>
          </a:prstGeom>
          <a:ln cap="flat" w="38100">
            <a:solidFill>
              <a:srgbClr val="F6A429"/>
            </a:solidFill>
            <a:prstDash val="solid"/>
            <a:headEnd type="none" len="sm" w="sm"/>
            <a:tailEnd type="none" len="sm" w="sm"/>
          </a:ln>
        </p:spPr>
      </p:sp>
      <p:grpSp>
        <p:nvGrpSpPr>
          <p:cNvPr name="Group 29" id="29"/>
          <p:cNvGrpSpPr/>
          <p:nvPr/>
        </p:nvGrpSpPr>
        <p:grpSpPr>
          <a:xfrm rot="0">
            <a:off x="9765638" y="4852433"/>
            <a:ext cx="2251271" cy="876946"/>
            <a:chOff x="0" y="0"/>
            <a:chExt cx="592927" cy="230965"/>
          </a:xfrm>
        </p:grpSpPr>
        <p:sp>
          <p:nvSpPr>
            <p:cNvPr name="Freeform 30" id="30"/>
            <p:cNvSpPr/>
            <p:nvPr/>
          </p:nvSpPr>
          <p:spPr>
            <a:xfrm flipH="false" flipV="false" rot="0">
              <a:off x="0" y="0"/>
              <a:ext cx="592927" cy="230965"/>
            </a:xfrm>
            <a:custGeom>
              <a:avLst/>
              <a:gdLst/>
              <a:ahLst/>
              <a:cxnLst/>
              <a:rect r="r" b="b" t="t" l="l"/>
              <a:pathLst>
                <a:path h="230965" w="592927">
                  <a:moveTo>
                    <a:pt x="0" y="0"/>
                  </a:moveTo>
                  <a:lnTo>
                    <a:pt x="592927" y="0"/>
                  </a:lnTo>
                  <a:lnTo>
                    <a:pt x="592927" y="230965"/>
                  </a:lnTo>
                  <a:lnTo>
                    <a:pt x="0" y="230965"/>
                  </a:lnTo>
                  <a:close/>
                </a:path>
              </a:pathLst>
            </a:custGeom>
            <a:solidFill>
              <a:srgbClr val="C9CACC"/>
            </a:solidFill>
          </p:spPr>
        </p:sp>
        <p:sp>
          <p:nvSpPr>
            <p:cNvPr name="TextBox 31" id="31"/>
            <p:cNvSpPr txBox="true"/>
            <p:nvPr/>
          </p:nvSpPr>
          <p:spPr>
            <a:xfrm>
              <a:off x="0" y="-38100"/>
              <a:ext cx="592927" cy="269065"/>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Quản lý mượn, trả</a:t>
              </a:r>
            </a:p>
          </p:txBody>
        </p:sp>
      </p:grpSp>
      <p:grpSp>
        <p:nvGrpSpPr>
          <p:cNvPr name="Group 32" id="32"/>
          <p:cNvGrpSpPr/>
          <p:nvPr/>
        </p:nvGrpSpPr>
        <p:grpSpPr>
          <a:xfrm rot="0">
            <a:off x="12550309" y="4852433"/>
            <a:ext cx="2251271" cy="876946"/>
            <a:chOff x="0" y="0"/>
            <a:chExt cx="592927" cy="230965"/>
          </a:xfrm>
        </p:grpSpPr>
        <p:sp>
          <p:nvSpPr>
            <p:cNvPr name="Freeform 33" id="33"/>
            <p:cNvSpPr/>
            <p:nvPr/>
          </p:nvSpPr>
          <p:spPr>
            <a:xfrm flipH="false" flipV="false" rot="0">
              <a:off x="0" y="0"/>
              <a:ext cx="592927" cy="230965"/>
            </a:xfrm>
            <a:custGeom>
              <a:avLst/>
              <a:gdLst/>
              <a:ahLst/>
              <a:cxnLst/>
              <a:rect r="r" b="b" t="t" l="l"/>
              <a:pathLst>
                <a:path h="230965" w="592927">
                  <a:moveTo>
                    <a:pt x="0" y="0"/>
                  </a:moveTo>
                  <a:lnTo>
                    <a:pt x="592927" y="0"/>
                  </a:lnTo>
                  <a:lnTo>
                    <a:pt x="592927" y="230965"/>
                  </a:lnTo>
                  <a:lnTo>
                    <a:pt x="0" y="230965"/>
                  </a:lnTo>
                  <a:close/>
                </a:path>
              </a:pathLst>
            </a:custGeom>
            <a:solidFill>
              <a:srgbClr val="C9CACC"/>
            </a:solidFill>
          </p:spPr>
        </p:sp>
        <p:sp>
          <p:nvSpPr>
            <p:cNvPr name="TextBox 34" id="34"/>
            <p:cNvSpPr txBox="true"/>
            <p:nvPr/>
          </p:nvSpPr>
          <p:spPr>
            <a:xfrm>
              <a:off x="0" y="-38100"/>
              <a:ext cx="592927" cy="269065"/>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Tìm kiếm</a:t>
              </a:r>
            </a:p>
          </p:txBody>
        </p:sp>
      </p:grpSp>
      <p:grpSp>
        <p:nvGrpSpPr>
          <p:cNvPr name="Group 35" id="35"/>
          <p:cNvGrpSpPr/>
          <p:nvPr/>
        </p:nvGrpSpPr>
        <p:grpSpPr>
          <a:xfrm rot="0">
            <a:off x="15334980" y="4852433"/>
            <a:ext cx="2251271" cy="876946"/>
            <a:chOff x="0" y="0"/>
            <a:chExt cx="592927" cy="230965"/>
          </a:xfrm>
        </p:grpSpPr>
        <p:sp>
          <p:nvSpPr>
            <p:cNvPr name="Freeform 36" id="36"/>
            <p:cNvSpPr/>
            <p:nvPr/>
          </p:nvSpPr>
          <p:spPr>
            <a:xfrm flipH="false" flipV="false" rot="0">
              <a:off x="0" y="0"/>
              <a:ext cx="592927" cy="230965"/>
            </a:xfrm>
            <a:custGeom>
              <a:avLst/>
              <a:gdLst/>
              <a:ahLst/>
              <a:cxnLst/>
              <a:rect r="r" b="b" t="t" l="l"/>
              <a:pathLst>
                <a:path h="230965" w="592927">
                  <a:moveTo>
                    <a:pt x="0" y="0"/>
                  </a:moveTo>
                  <a:lnTo>
                    <a:pt x="592927" y="0"/>
                  </a:lnTo>
                  <a:lnTo>
                    <a:pt x="592927" y="230965"/>
                  </a:lnTo>
                  <a:lnTo>
                    <a:pt x="0" y="230965"/>
                  </a:lnTo>
                  <a:close/>
                </a:path>
              </a:pathLst>
            </a:custGeom>
            <a:solidFill>
              <a:srgbClr val="C9CACC"/>
            </a:solidFill>
          </p:spPr>
        </p:sp>
        <p:sp>
          <p:nvSpPr>
            <p:cNvPr name="TextBox 37" id="37"/>
            <p:cNvSpPr txBox="true"/>
            <p:nvPr/>
          </p:nvSpPr>
          <p:spPr>
            <a:xfrm>
              <a:off x="0" y="-38100"/>
              <a:ext cx="592927" cy="269065"/>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Thống kê</a:t>
              </a:r>
            </a:p>
          </p:txBody>
        </p:sp>
      </p:grpSp>
      <p:sp>
        <p:nvSpPr>
          <p:cNvPr name="AutoShape 38" id="38"/>
          <p:cNvSpPr/>
          <p:nvPr/>
        </p:nvSpPr>
        <p:spPr>
          <a:xfrm>
            <a:off x="2477973" y="5784259"/>
            <a:ext cx="4" cy="1981325"/>
          </a:xfrm>
          <a:prstGeom prst="line">
            <a:avLst/>
          </a:prstGeom>
          <a:ln cap="flat" w="38100">
            <a:solidFill>
              <a:srgbClr val="F6A429"/>
            </a:solidFill>
            <a:prstDash val="solid"/>
            <a:headEnd type="none" len="sm" w="sm"/>
            <a:tailEnd type="none" len="sm" w="sm"/>
          </a:ln>
        </p:spPr>
      </p:sp>
      <p:grpSp>
        <p:nvGrpSpPr>
          <p:cNvPr name="Group 39" id="39"/>
          <p:cNvGrpSpPr/>
          <p:nvPr/>
        </p:nvGrpSpPr>
        <p:grpSpPr>
          <a:xfrm rot="0">
            <a:off x="103897" y="6244078"/>
            <a:ext cx="1849607" cy="742950"/>
            <a:chOff x="0" y="0"/>
            <a:chExt cx="487139" cy="195674"/>
          </a:xfrm>
        </p:grpSpPr>
        <p:sp>
          <p:nvSpPr>
            <p:cNvPr name="Freeform 40" id="40"/>
            <p:cNvSpPr/>
            <p:nvPr/>
          </p:nvSpPr>
          <p:spPr>
            <a:xfrm flipH="false" flipV="false" rot="0">
              <a:off x="0" y="0"/>
              <a:ext cx="487139" cy="195674"/>
            </a:xfrm>
            <a:custGeom>
              <a:avLst/>
              <a:gdLst/>
              <a:ahLst/>
              <a:cxnLst/>
              <a:rect r="r" b="b" t="t" l="l"/>
              <a:pathLst>
                <a:path h="195674" w="487139">
                  <a:moveTo>
                    <a:pt x="0" y="0"/>
                  </a:moveTo>
                  <a:lnTo>
                    <a:pt x="487139" y="0"/>
                  </a:lnTo>
                  <a:lnTo>
                    <a:pt x="487139" y="195674"/>
                  </a:lnTo>
                  <a:lnTo>
                    <a:pt x="0" y="195674"/>
                  </a:lnTo>
                  <a:close/>
                </a:path>
              </a:pathLst>
            </a:custGeom>
            <a:solidFill>
              <a:srgbClr val="C9CACC"/>
            </a:solidFill>
          </p:spPr>
        </p:sp>
        <p:sp>
          <p:nvSpPr>
            <p:cNvPr name="TextBox 41" id="41"/>
            <p:cNvSpPr txBox="true"/>
            <p:nvPr/>
          </p:nvSpPr>
          <p:spPr>
            <a:xfrm>
              <a:off x="0" y="-38100"/>
              <a:ext cx="487139" cy="233774"/>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Quản trị người dùng</a:t>
              </a:r>
            </a:p>
          </p:txBody>
        </p:sp>
      </p:grpSp>
      <p:grpSp>
        <p:nvGrpSpPr>
          <p:cNvPr name="Group 42" id="42"/>
          <p:cNvGrpSpPr/>
          <p:nvPr/>
        </p:nvGrpSpPr>
        <p:grpSpPr>
          <a:xfrm rot="0">
            <a:off x="103897" y="7333695"/>
            <a:ext cx="1849607" cy="742950"/>
            <a:chOff x="0" y="0"/>
            <a:chExt cx="487139" cy="195674"/>
          </a:xfrm>
        </p:grpSpPr>
        <p:sp>
          <p:nvSpPr>
            <p:cNvPr name="Freeform 43" id="43"/>
            <p:cNvSpPr/>
            <p:nvPr/>
          </p:nvSpPr>
          <p:spPr>
            <a:xfrm flipH="false" flipV="false" rot="0">
              <a:off x="0" y="0"/>
              <a:ext cx="487139" cy="195674"/>
            </a:xfrm>
            <a:custGeom>
              <a:avLst/>
              <a:gdLst/>
              <a:ahLst/>
              <a:cxnLst/>
              <a:rect r="r" b="b" t="t" l="l"/>
              <a:pathLst>
                <a:path h="195674" w="487139">
                  <a:moveTo>
                    <a:pt x="0" y="0"/>
                  </a:moveTo>
                  <a:lnTo>
                    <a:pt x="487139" y="0"/>
                  </a:lnTo>
                  <a:lnTo>
                    <a:pt x="487139" y="195674"/>
                  </a:lnTo>
                  <a:lnTo>
                    <a:pt x="0" y="195674"/>
                  </a:lnTo>
                  <a:close/>
                </a:path>
              </a:pathLst>
            </a:custGeom>
            <a:solidFill>
              <a:srgbClr val="C9CACC"/>
            </a:solidFill>
          </p:spPr>
        </p:sp>
        <p:sp>
          <p:nvSpPr>
            <p:cNvPr name="TextBox 44" id="44"/>
            <p:cNvSpPr txBox="true"/>
            <p:nvPr/>
          </p:nvSpPr>
          <p:spPr>
            <a:xfrm>
              <a:off x="0" y="-38100"/>
              <a:ext cx="487139" cy="233774"/>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Quản trị phân quyền</a:t>
              </a:r>
            </a:p>
          </p:txBody>
        </p:sp>
      </p:grpSp>
      <p:grpSp>
        <p:nvGrpSpPr>
          <p:cNvPr name="Group 45" id="45"/>
          <p:cNvGrpSpPr/>
          <p:nvPr/>
        </p:nvGrpSpPr>
        <p:grpSpPr>
          <a:xfrm rot="0">
            <a:off x="2888193" y="6244078"/>
            <a:ext cx="1849607" cy="742950"/>
            <a:chOff x="0" y="0"/>
            <a:chExt cx="487139" cy="195674"/>
          </a:xfrm>
        </p:grpSpPr>
        <p:sp>
          <p:nvSpPr>
            <p:cNvPr name="Freeform 46" id="46"/>
            <p:cNvSpPr/>
            <p:nvPr/>
          </p:nvSpPr>
          <p:spPr>
            <a:xfrm flipH="false" flipV="false" rot="0">
              <a:off x="0" y="0"/>
              <a:ext cx="487139" cy="195674"/>
            </a:xfrm>
            <a:custGeom>
              <a:avLst/>
              <a:gdLst/>
              <a:ahLst/>
              <a:cxnLst/>
              <a:rect r="r" b="b" t="t" l="l"/>
              <a:pathLst>
                <a:path h="195674" w="487139">
                  <a:moveTo>
                    <a:pt x="0" y="0"/>
                  </a:moveTo>
                  <a:lnTo>
                    <a:pt x="487139" y="0"/>
                  </a:lnTo>
                  <a:lnTo>
                    <a:pt x="487139" y="195674"/>
                  </a:lnTo>
                  <a:lnTo>
                    <a:pt x="0" y="195674"/>
                  </a:lnTo>
                  <a:close/>
                </a:path>
              </a:pathLst>
            </a:custGeom>
            <a:solidFill>
              <a:srgbClr val="C9CACC"/>
            </a:solidFill>
          </p:spPr>
        </p:sp>
        <p:sp>
          <p:nvSpPr>
            <p:cNvPr name="TextBox 47" id="47"/>
            <p:cNvSpPr txBox="true"/>
            <p:nvPr/>
          </p:nvSpPr>
          <p:spPr>
            <a:xfrm>
              <a:off x="0" y="-38100"/>
              <a:ext cx="487139" cy="233774"/>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Thêm, sửa xóa sách</a:t>
              </a:r>
            </a:p>
          </p:txBody>
        </p:sp>
      </p:grpSp>
      <p:grpSp>
        <p:nvGrpSpPr>
          <p:cNvPr name="Group 48" id="48"/>
          <p:cNvGrpSpPr/>
          <p:nvPr/>
        </p:nvGrpSpPr>
        <p:grpSpPr>
          <a:xfrm rot="0">
            <a:off x="5672489" y="6244078"/>
            <a:ext cx="1849607" cy="742950"/>
            <a:chOff x="0" y="0"/>
            <a:chExt cx="487139" cy="195674"/>
          </a:xfrm>
        </p:grpSpPr>
        <p:sp>
          <p:nvSpPr>
            <p:cNvPr name="Freeform 49" id="49"/>
            <p:cNvSpPr/>
            <p:nvPr/>
          </p:nvSpPr>
          <p:spPr>
            <a:xfrm flipH="false" flipV="false" rot="0">
              <a:off x="0" y="0"/>
              <a:ext cx="487139" cy="195674"/>
            </a:xfrm>
            <a:custGeom>
              <a:avLst/>
              <a:gdLst/>
              <a:ahLst/>
              <a:cxnLst/>
              <a:rect r="r" b="b" t="t" l="l"/>
              <a:pathLst>
                <a:path h="195674" w="487139">
                  <a:moveTo>
                    <a:pt x="0" y="0"/>
                  </a:moveTo>
                  <a:lnTo>
                    <a:pt x="487139" y="0"/>
                  </a:lnTo>
                  <a:lnTo>
                    <a:pt x="487139" y="195674"/>
                  </a:lnTo>
                  <a:lnTo>
                    <a:pt x="0" y="195674"/>
                  </a:lnTo>
                  <a:close/>
                </a:path>
              </a:pathLst>
            </a:custGeom>
            <a:solidFill>
              <a:srgbClr val="C9CACC"/>
            </a:solidFill>
          </p:spPr>
        </p:sp>
        <p:sp>
          <p:nvSpPr>
            <p:cNvPr name="TextBox 50" id="50"/>
            <p:cNvSpPr txBox="true"/>
            <p:nvPr/>
          </p:nvSpPr>
          <p:spPr>
            <a:xfrm>
              <a:off x="0" y="-38100"/>
              <a:ext cx="487139" cy="233774"/>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Thêm sửa xóa độc giả</a:t>
              </a:r>
            </a:p>
          </p:txBody>
        </p:sp>
      </p:grpSp>
      <p:grpSp>
        <p:nvGrpSpPr>
          <p:cNvPr name="Group 51" id="51"/>
          <p:cNvGrpSpPr/>
          <p:nvPr/>
        </p:nvGrpSpPr>
        <p:grpSpPr>
          <a:xfrm rot="0">
            <a:off x="8456486" y="6244078"/>
            <a:ext cx="1849607" cy="698429"/>
            <a:chOff x="0" y="0"/>
            <a:chExt cx="487139" cy="183948"/>
          </a:xfrm>
        </p:grpSpPr>
        <p:sp>
          <p:nvSpPr>
            <p:cNvPr name="Freeform 52" id="52"/>
            <p:cNvSpPr/>
            <p:nvPr/>
          </p:nvSpPr>
          <p:spPr>
            <a:xfrm flipH="false" flipV="false" rot="0">
              <a:off x="0" y="0"/>
              <a:ext cx="487139" cy="183948"/>
            </a:xfrm>
            <a:custGeom>
              <a:avLst/>
              <a:gdLst/>
              <a:ahLst/>
              <a:cxnLst/>
              <a:rect r="r" b="b" t="t" l="l"/>
              <a:pathLst>
                <a:path h="183948" w="487139">
                  <a:moveTo>
                    <a:pt x="0" y="0"/>
                  </a:moveTo>
                  <a:lnTo>
                    <a:pt x="487139" y="0"/>
                  </a:lnTo>
                  <a:lnTo>
                    <a:pt x="487139" y="183948"/>
                  </a:lnTo>
                  <a:lnTo>
                    <a:pt x="0" y="183948"/>
                  </a:lnTo>
                  <a:close/>
                </a:path>
              </a:pathLst>
            </a:custGeom>
            <a:solidFill>
              <a:srgbClr val="C9CACC"/>
            </a:solidFill>
          </p:spPr>
        </p:sp>
        <p:sp>
          <p:nvSpPr>
            <p:cNvPr name="TextBox 53" id="53"/>
            <p:cNvSpPr txBox="true"/>
            <p:nvPr/>
          </p:nvSpPr>
          <p:spPr>
            <a:xfrm>
              <a:off x="0" y="-38100"/>
              <a:ext cx="487139" cy="222048"/>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Mượn sách</a:t>
              </a:r>
            </a:p>
          </p:txBody>
        </p:sp>
      </p:grpSp>
      <p:grpSp>
        <p:nvGrpSpPr>
          <p:cNvPr name="Group 54" id="54"/>
          <p:cNvGrpSpPr/>
          <p:nvPr/>
        </p:nvGrpSpPr>
        <p:grpSpPr>
          <a:xfrm rot="0">
            <a:off x="11240483" y="6244078"/>
            <a:ext cx="1849607" cy="698429"/>
            <a:chOff x="0" y="0"/>
            <a:chExt cx="487139" cy="183948"/>
          </a:xfrm>
        </p:grpSpPr>
        <p:sp>
          <p:nvSpPr>
            <p:cNvPr name="Freeform 55" id="55"/>
            <p:cNvSpPr/>
            <p:nvPr/>
          </p:nvSpPr>
          <p:spPr>
            <a:xfrm flipH="false" flipV="false" rot="0">
              <a:off x="0" y="0"/>
              <a:ext cx="487139" cy="183948"/>
            </a:xfrm>
            <a:custGeom>
              <a:avLst/>
              <a:gdLst/>
              <a:ahLst/>
              <a:cxnLst/>
              <a:rect r="r" b="b" t="t" l="l"/>
              <a:pathLst>
                <a:path h="183948" w="487139">
                  <a:moveTo>
                    <a:pt x="0" y="0"/>
                  </a:moveTo>
                  <a:lnTo>
                    <a:pt x="487139" y="0"/>
                  </a:lnTo>
                  <a:lnTo>
                    <a:pt x="487139" y="183948"/>
                  </a:lnTo>
                  <a:lnTo>
                    <a:pt x="0" y="183948"/>
                  </a:lnTo>
                  <a:close/>
                </a:path>
              </a:pathLst>
            </a:custGeom>
            <a:solidFill>
              <a:srgbClr val="C9CACC"/>
            </a:solidFill>
          </p:spPr>
        </p:sp>
        <p:sp>
          <p:nvSpPr>
            <p:cNvPr name="TextBox 56" id="56"/>
            <p:cNvSpPr txBox="true"/>
            <p:nvPr/>
          </p:nvSpPr>
          <p:spPr>
            <a:xfrm>
              <a:off x="0" y="-38100"/>
              <a:ext cx="487139" cy="222048"/>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Tìm kiếm sách</a:t>
              </a:r>
            </a:p>
          </p:txBody>
        </p:sp>
      </p:grpSp>
      <p:grpSp>
        <p:nvGrpSpPr>
          <p:cNvPr name="Group 57" id="57"/>
          <p:cNvGrpSpPr/>
          <p:nvPr/>
        </p:nvGrpSpPr>
        <p:grpSpPr>
          <a:xfrm rot="0">
            <a:off x="14025379" y="6244078"/>
            <a:ext cx="1849607" cy="742950"/>
            <a:chOff x="0" y="0"/>
            <a:chExt cx="487139" cy="195674"/>
          </a:xfrm>
        </p:grpSpPr>
        <p:sp>
          <p:nvSpPr>
            <p:cNvPr name="Freeform 58" id="58"/>
            <p:cNvSpPr/>
            <p:nvPr/>
          </p:nvSpPr>
          <p:spPr>
            <a:xfrm flipH="false" flipV="false" rot="0">
              <a:off x="0" y="0"/>
              <a:ext cx="487139" cy="195674"/>
            </a:xfrm>
            <a:custGeom>
              <a:avLst/>
              <a:gdLst/>
              <a:ahLst/>
              <a:cxnLst/>
              <a:rect r="r" b="b" t="t" l="l"/>
              <a:pathLst>
                <a:path h="195674" w="487139">
                  <a:moveTo>
                    <a:pt x="0" y="0"/>
                  </a:moveTo>
                  <a:lnTo>
                    <a:pt x="487139" y="0"/>
                  </a:lnTo>
                  <a:lnTo>
                    <a:pt x="487139" y="195674"/>
                  </a:lnTo>
                  <a:lnTo>
                    <a:pt x="0" y="195674"/>
                  </a:lnTo>
                  <a:close/>
                </a:path>
              </a:pathLst>
            </a:custGeom>
            <a:solidFill>
              <a:srgbClr val="C9CACC"/>
            </a:solidFill>
          </p:spPr>
        </p:sp>
        <p:sp>
          <p:nvSpPr>
            <p:cNvPr name="TextBox 59" id="59"/>
            <p:cNvSpPr txBox="true"/>
            <p:nvPr/>
          </p:nvSpPr>
          <p:spPr>
            <a:xfrm>
              <a:off x="0" y="-38100"/>
              <a:ext cx="487139" cy="233774"/>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Thống kê mượn, trả</a:t>
              </a:r>
            </a:p>
          </p:txBody>
        </p:sp>
      </p:grpSp>
      <p:grpSp>
        <p:nvGrpSpPr>
          <p:cNvPr name="Group 60" id="60"/>
          <p:cNvGrpSpPr/>
          <p:nvPr/>
        </p:nvGrpSpPr>
        <p:grpSpPr>
          <a:xfrm rot="0">
            <a:off x="2888493" y="7333695"/>
            <a:ext cx="1849607" cy="698429"/>
            <a:chOff x="0" y="0"/>
            <a:chExt cx="487139" cy="183948"/>
          </a:xfrm>
        </p:grpSpPr>
        <p:sp>
          <p:nvSpPr>
            <p:cNvPr name="Freeform 61" id="61"/>
            <p:cNvSpPr/>
            <p:nvPr/>
          </p:nvSpPr>
          <p:spPr>
            <a:xfrm flipH="false" flipV="false" rot="0">
              <a:off x="0" y="0"/>
              <a:ext cx="487139" cy="183948"/>
            </a:xfrm>
            <a:custGeom>
              <a:avLst/>
              <a:gdLst/>
              <a:ahLst/>
              <a:cxnLst/>
              <a:rect r="r" b="b" t="t" l="l"/>
              <a:pathLst>
                <a:path h="183948" w="487139">
                  <a:moveTo>
                    <a:pt x="0" y="0"/>
                  </a:moveTo>
                  <a:lnTo>
                    <a:pt x="487139" y="0"/>
                  </a:lnTo>
                  <a:lnTo>
                    <a:pt x="487139" y="183948"/>
                  </a:lnTo>
                  <a:lnTo>
                    <a:pt x="0" y="183948"/>
                  </a:lnTo>
                  <a:close/>
                </a:path>
              </a:pathLst>
            </a:custGeom>
            <a:solidFill>
              <a:srgbClr val="C9CACC"/>
            </a:solidFill>
          </p:spPr>
        </p:sp>
        <p:sp>
          <p:nvSpPr>
            <p:cNvPr name="TextBox 62" id="62"/>
            <p:cNvSpPr txBox="true"/>
            <p:nvPr/>
          </p:nvSpPr>
          <p:spPr>
            <a:xfrm>
              <a:off x="0" y="-38100"/>
              <a:ext cx="487139" cy="222048"/>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Phân loại sách</a:t>
              </a:r>
            </a:p>
          </p:txBody>
        </p:sp>
      </p:grpSp>
      <p:grpSp>
        <p:nvGrpSpPr>
          <p:cNvPr name="Group 63" id="63"/>
          <p:cNvGrpSpPr/>
          <p:nvPr/>
        </p:nvGrpSpPr>
        <p:grpSpPr>
          <a:xfrm rot="0">
            <a:off x="5672489" y="7333695"/>
            <a:ext cx="1849607" cy="742950"/>
            <a:chOff x="0" y="0"/>
            <a:chExt cx="487139" cy="195674"/>
          </a:xfrm>
        </p:grpSpPr>
        <p:sp>
          <p:nvSpPr>
            <p:cNvPr name="Freeform 64" id="64"/>
            <p:cNvSpPr/>
            <p:nvPr/>
          </p:nvSpPr>
          <p:spPr>
            <a:xfrm flipH="false" flipV="false" rot="0">
              <a:off x="0" y="0"/>
              <a:ext cx="487139" cy="195674"/>
            </a:xfrm>
            <a:custGeom>
              <a:avLst/>
              <a:gdLst/>
              <a:ahLst/>
              <a:cxnLst/>
              <a:rect r="r" b="b" t="t" l="l"/>
              <a:pathLst>
                <a:path h="195674" w="487139">
                  <a:moveTo>
                    <a:pt x="0" y="0"/>
                  </a:moveTo>
                  <a:lnTo>
                    <a:pt x="487139" y="0"/>
                  </a:lnTo>
                  <a:lnTo>
                    <a:pt x="487139" y="195674"/>
                  </a:lnTo>
                  <a:lnTo>
                    <a:pt x="0" y="195674"/>
                  </a:lnTo>
                  <a:close/>
                </a:path>
              </a:pathLst>
            </a:custGeom>
            <a:solidFill>
              <a:srgbClr val="C9CACC"/>
            </a:solidFill>
          </p:spPr>
        </p:sp>
        <p:sp>
          <p:nvSpPr>
            <p:cNvPr name="TextBox 65" id="65"/>
            <p:cNvSpPr txBox="true"/>
            <p:nvPr/>
          </p:nvSpPr>
          <p:spPr>
            <a:xfrm>
              <a:off x="0" y="-38100"/>
              <a:ext cx="487139" cy="233774"/>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Thông tin tài khoản</a:t>
              </a:r>
            </a:p>
          </p:txBody>
        </p:sp>
      </p:grpSp>
      <p:grpSp>
        <p:nvGrpSpPr>
          <p:cNvPr name="Group 66" id="66"/>
          <p:cNvGrpSpPr/>
          <p:nvPr/>
        </p:nvGrpSpPr>
        <p:grpSpPr>
          <a:xfrm rot="0">
            <a:off x="8456486" y="7333695"/>
            <a:ext cx="1849607" cy="698429"/>
            <a:chOff x="0" y="0"/>
            <a:chExt cx="487139" cy="183948"/>
          </a:xfrm>
        </p:grpSpPr>
        <p:sp>
          <p:nvSpPr>
            <p:cNvPr name="Freeform 67" id="67"/>
            <p:cNvSpPr/>
            <p:nvPr/>
          </p:nvSpPr>
          <p:spPr>
            <a:xfrm flipH="false" flipV="false" rot="0">
              <a:off x="0" y="0"/>
              <a:ext cx="487139" cy="183948"/>
            </a:xfrm>
            <a:custGeom>
              <a:avLst/>
              <a:gdLst/>
              <a:ahLst/>
              <a:cxnLst/>
              <a:rect r="r" b="b" t="t" l="l"/>
              <a:pathLst>
                <a:path h="183948" w="487139">
                  <a:moveTo>
                    <a:pt x="0" y="0"/>
                  </a:moveTo>
                  <a:lnTo>
                    <a:pt x="487139" y="0"/>
                  </a:lnTo>
                  <a:lnTo>
                    <a:pt x="487139" y="183948"/>
                  </a:lnTo>
                  <a:lnTo>
                    <a:pt x="0" y="183948"/>
                  </a:lnTo>
                  <a:close/>
                </a:path>
              </a:pathLst>
            </a:custGeom>
            <a:solidFill>
              <a:srgbClr val="C9CACC"/>
            </a:solidFill>
          </p:spPr>
        </p:sp>
        <p:sp>
          <p:nvSpPr>
            <p:cNvPr name="TextBox 68" id="68"/>
            <p:cNvSpPr txBox="true"/>
            <p:nvPr/>
          </p:nvSpPr>
          <p:spPr>
            <a:xfrm>
              <a:off x="0" y="-38100"/>
              <a:ext cx="487139" cy="222048"/>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Trả sách</a:t>
              </a:r>
            </a:p>
          </p:txBody>
        </p:sp>
      </p:grpSp>
      <p:grpSp>
        <p:nvGrpSpPr>
          <p:cNvPr name="Group 69" id="69"/>
          <p:cNvGrpSpPr/>
          <p:nvPr/>
        </p:nvGrpSpPr>
        <p:grpSpPr>
          <a:xfrm rot="0">
            <a:off x="11240483" y="7356009"/>
            <a:ext cx="1849607" cy="742950"/>
            <a:chOff x="0" y="0"/>
            <a:chExt cx="487139" cy="195674"/>
          </a:xfrm>
        </p:grpSpPr>
        <p:sp>
          <p:nvSpPr>
            <p:cNvPr name="Freeform 70" id="70"/>
            <p:cNvSpPr/>
            <p:nvPr/>
          </p:nvSpPr>
          <p:spPr>
            <a:xfrm flipH="false" flipV="false" rot="0">
              <a:off x="0" y="0"/>
              <a:ext cx="487139" cy="195674"/>
            </a:xfrm>
            <a:custGeom>
              <a:avLst/>
              <a:gdLst/>
              <a:ahLst/>
              <a:cxnLst/>
              <a:rect r="r" b="b" t="t" l="l"/>
              <a:pathLst>
                <a:path h="195674" w="487139">
                  <a:moveTo>
                    <a:pt x="0" y="0"/>
                  </a:moveTo>
                  <a:lnTo>
                    <a:pt x="487139" y="0"/>
                  </a:lnTo>
                  <a:lnTo>
                    <a:pt x="487139" y="195674"/>
                  </a:lnTo>
                  <a:lnTo>
                    <a:pt x="0" y="195674"/>
                  </a:lnTo>
                  <a:close/>
                </a:path>
              </a:pathLst>
            </a:custGeom>
            <a:solidFill>
              <a:srgbClr val="C9CACC"/>
            </a:solidFill>
          </p:spPr>
        </p:sp>
        <p:sp>
          <p:nvSpPr>
            <p:cNvPr name="TextBox 71" id="71"/>
            <p:cNvSpPr txBox="true"/>
            <p:nvPr/>
          </p:nvSpPr>
          <p:spPr>
            <a:xfrm>
              <a:off x="0" y="-38100"/>
              <a:ext cx="487139" cy="233774"/>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Tìm kiếm độc giả</a:t>
              </a:r>
            </a:p>
          </p:txBody>
        </p:sp>
      </p:grpSp>
      <p:grpSp>
        <p:nvGrpSpPr>
          <p:cNvPr name="Group 72" id="72"/>
          <p:cNvGrpSpPr/>
          <p:nvPr/>
        </p:nvGrpSpPr>
        <p:grpSpPr>
          <a:xfrm rot="0">
            <a:off x="14027473" y="7333695"/>
            <a:ext cx="1849607" cy="742950"/>
            <a:chOff x="0" y="0"/>
            <a:chExt cx="487139" cy="195674"/>
          </a:xfrm>
        </p:grpSpPr>
        <p:sp>
          <p:nvSpPr>
            <p:cNvPr name="Freeform 73" id="73"/>
            <p:cNvSpPr/>
            <p:nvPr/>
          </p:nvSpPr>
          <p:spPr>
            <a:xfrm flipH="false" flipV="false" rot="0">
              <a:off x="0" y="0"/>
              <a:ext cx="487139" cy="195674"/>
            </a:xfrm>
            <a:custGeom>
              <a:avLst/>
              <a:gdLst/>
              <a:ahLst/>
              <a:cxnLst/>
              <a:rect r="r" b="b" t="t" l="l"/>
              <a:pathLst>
                <a:path h="195674" w="487139">
                  <a:moveTo>
                    <a:pt x="0" y="0"/>
                  </a:moveTo>
                  <a:lnTo>
                    <a:pt x="487139" y="0"/>
                  </a:lnTo>
                  <a:lnTo>
                    <a:pt x="487139" y="195674"/>
                  </a:lnTo>
                  <a:lnTo>
                    <a:pt x="0" y="195674"/>
                  </a:lnTo>
                  <a:close/>
                </a:path>
              </a:pathLst>
            </a:custGeom>
            <a:solidFill>
              <a:srgbClr val="C9CACC"/>
            </a:solidFill>
          </p:spPr>
        </p:sp>
        <p:sp>
          <p:nvSpPr>
            <p:cNvPr name="TextBox 74" id="74"/>
            <p:cNvSpPr txBox="true"/>
            <p:nvPr/>
          </p:nvSpPr>
          <p:spPr>
            <a:xfrm>
              <a:off x="0" y="-38100"/>
              <a:ext cx="487139" cy="233774"/>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Thống kê trễ hạn</a:t>
              </a:r>
            </a:p>
          </p:txBody>
        </p:sp>
      </p:grpSp>
      <p:grpSp>
        <p:nvGrpSpPr>
          <p:cNvPr name="Group 75" id="75"/>
          <p:cNvGrpSpPr/>
          <p:nvPr/>
        </p:nvGrpSpPr>
        <p:grpSpPr>
          <a:xfrm rot="0">
            <a:off x="8456786" y="8445626"/>
            <a:ext cx="1849607" cy="698429"/>
            <a:chOff x="0" y="0"/>
            <a:chExt cx="487139" cy="183948"/>
          </a:xfrm>
        </p:grpSpPr>
        <p:sp>
          <p:nvSpPr>
            <p:cNvPr name="Freeform 76" id="76"/>
            <p:cNvSpPr/>
            <p:nvPr/>
          </p:nvSpPr>
          <p:spPr>
            <a:xfrm flipH="false" flipV="false" rot="0">
              <a:off x="0" y="0"/>
              <a:ext cx="487139" cy="183948"/>
            </a:xfrm>
            <a:custGeom>
              <a:avLst/>
              <a:gdLst/>
              <a:ahLst/>
              <a:cxnLst/>
              <a:rect r="r" b="b" t="t" l="l"/>
              <a:pathLst>
                <a:path h="183948" w="487139">
                  <a:moveTo>
                    <a:pt x="0" y="0"/>
                  </a:moveTo>
                  <a:lnTo>
                    <a:pt x="487139" y="0"/>
                  </a:lnTo>
                  <a:lnTo>
                    <a:pt x="487139" y="183948"/>
                  </a:lnTo>
                  <a:lnTo>
                    <a:pt x="0" y="183948"/>
                  </a:lnTo>
                  <a:close/>
                </a:path>
              </a:pathLst>
            </a:custGeom>
            <a:solidFill>
              <a:srgbClr val="C9CACC"/>
            </a:solidFill>
          </p:spPr>
        </p:sp>
        <p:sp>
          <p:nvSpPr>
            <p:cNvPr name="TextBox 77" id="77"/>
            <p:cNvSpPr txBox="true"/>
            <p:nvPr/>
          </p:nvSpPr>
          <p:spPr>
            <a:xfrm>
              <a:off x="0" y="-38100"/>
              <a:ext cx="487139" cy="222048"/>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Gia hạn sách</a:t>
              </a:r>
            </a:p>
          </p:txBody>
        </p:sp>
      </p:grpSp>
      <p:grpSp>
        <p:nvGrpSpPr>
          <p:cNvPr name="Group 78" id="78"/>
          <p:cNvGrpSpPr/>
          <p:nvPr/>
        </p:nvGrpSpPr>
        <p:grpSpPr>
          <a:xfrm rot="0">
            <a:off x="11241082" y="8467941"/>
            <a:ext cx="1849607" cy="742950"/>
            <a:chOff x="0" y="0"/>
            <a:chExt cx="487139" cy="195674"/>
          </a:xfrm>
        </p:grpSpPr>
        <p:sp>
          <p:nvSpPr>
            <p:cNvPr name="Freeform 79" id="79"/>
            <p:cNvSpPr/>
            <p:nvPr/>
          </p:nvSpPr>
          <p:spPr>
            <a:xfrm flipH="false" flipV="false" rot="0">
              <a:off x="0" y="0"/>
              <a:ext cx="487139" cy="195674"/>
            </a:xfrm>
            <a:custGeom>
              <a:avLst/>
              <a:gdLst/>
              <a:ahLst/>
              <a:cxnLst/>
              <a:rect r="r" b="b" t="t" l="l"/>
              <a:pathLst>
                <a:path h="195674" w="487139">
                  <a:moveTo>
                    <a:pt x="0" y="0"/>
                  </a:moveTo>
                  <a:lnTo>
                    <a:pt x="487139" y="0"/>
                  </a:lnTo>
                  <a:lnTo>
                    <a:pt x="487139" y="195674"/>
                  </a:lnTo>
                  <a:lnTo>
                    <a:pt x="0" y="195674"/>
                  </a:lnTo>
                  <a:close/>
                </a:path>
              </a:pathLst>
            </a:custGeom>
            <a:solidFill>
              <a:srgbClr val="C9CACC"/>
            </a:solidFill>
          </p:spPr>
        </p:sp>
        <p:sp>
          <p:nvSpPr>
            <p:cNvPr name="TextBox 80" id="80"/>
            <p:cNvSpPr txBox="true"/>
            <p:nvPr/>
          </p:nvSpPr>
          <p:spPr>
            <a:xfrm>
              <a:off x="0" y="-38100"/>
              <a:ext cx="487139" cy="233774"/>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Tìm kiếm phiếu mượn , trả</a:t>
              </a:r>
            </a:p>
          </p:txBody>
        </p:sp>
      </p:grpSp>
      <p:grpSp>
        <p:nvGrpSpPr>
          <p:cNvPr name="Group 81" id="81"/>
          <p:cNvGrpSpPr/>
          <p:nvPr/>
        </p:nvGrpSpPr>
        <p:grpSpPr>
          <a:xfrm rot="0">
            <a:off x="14025379" y="8490255"/>
            <a:ext cx="1849607" cy="698429"/>
            <a:chOff x="0" y="0"/>
            <a:chExt cx="487139" cy="183948"/>
          </a:xfrm>
        </p:grpSpPr>
        <p:sp>
          <p:nvSpPr>
            <p:cNvPr name="Freeform 82" id="82"/>
            <p:cNvSpPr/>
            <p:nvPr/>
          </p:nvSpPr>
          <p:spPr>
            <a:xfrm flipH="false" flipV="false" rot="0">
              <a:off x="0" y="0"/>
              <a:ext cx="487139" cy="183948"/>
            </a:xfrm>
            <a:custGeom>
              <a:avLst/>
              <a:gdLst/>
              <a:ahLst/>
              <a:cxnLst/>
              <a:rect r="r" b="b" t="t" l="l"/>
              <a:pathLst>
                <a:path h="183948" w="487139">
                  <a:moveTo>
                    <a:pt x="0" y="0"/>
                  </a:moveTo>
                  <a:lnTo>
                    <a:pt x="487139" y="0"/>
                  </a:lnTo>
                  <a:lnTo>
                    <a:pt x="487139" y="183948"/>
                  </a:lnTo>
                  <a:lnTo>
                    <a:pt x="0" y="183948"/>
                  </a:lnTo>
                  <a:close/>
                </a:path>
              </a:pathLst>
            </a:custGeom>
            <a:solidFill>
              <a:srgbClr val="C9CACC"/>
            </a:solidFill>
          </p:spPr>
        </p:sp>
        <p:sp>
          <p:nvSpPr>
            <p:cNvPr name="TextBox 83" id="83"/>
            <p:cNvSpPr txBox="true"/>
            <p:nvPr/>
          </p:nvSpPr>
          <p:spPr>
            <a:xfrm>
              <a:off x="0" y="-38100"/>
              <a:ext cx="487139" cy="222048"/>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Thống kê kho</a:t>
              </a:r>
            </a:p>
          </p:txBody>
        </p:sp>
      </p:grpSp>
      <p:sp>
        <p:nvSpPr>
          <p:cNvPr name="AutoShape 84" id="84"/>
          <p:cNvSpPr/>
          <p:nvPr/>
        </p:nvSpPr>
        <p:spPr>
          <a:xfrm flipH="true">
            <a:off x="1953503" y="6634603"/>
            <a:ext cx="543524" cy="0"/>
          </a:xfrm>
          <a:prstGeom prst="line">
            <a:avLst/>
          </a:prstGeom>
          <a:ln cap="flat" w="38100">
            <a:solidFill>
              <a:srgbClr val="F6A429"/>
            </a:solidFill>
            <a:prstDash val="solid"/>
            <a:headEnd type="none" len="sm" w="sm"/>
            <a:tailEnd type="arrow" len="sm" w="med"/>
          </a:ln>
        </p:spPr>
      </p:sp>
      <p:sp>
        <p:nvSpPr>
          <p:cNvPr name="AutoShape 85" id="85"/>
          <p:cNvSpPr/>
          <p:nvPr/>
        </p:nvSpPr>
        <p:spPr>
          <a:xfrm flipH="true">
            <a:off x="1953503" y="7746534"/>
            <a:ext cx="543524" cy="0"/>
          </a:xfrm>
          <a:prstGeom prst="line">
            <a:avLst/>
          </a:prstGeom>
          <a:ln cap="flat" w="38100">
            <a:solidFill>
              <a:srgbClr val="F6A429"/>
            </a:solidFill>
            <a:prstDash val="solid"/>
            <a:headEnd type="none" len="sm" w="sm"/>
            <a:tailEnd type="arrow" len="sm" w="med"/>
          </a:ln>
        </p:spPr>
      </p:sp>
      <p:sp>
        <p:nvSpPr>
          <p:cNvPr name="AutoShape 86" id="86"/>
          <p:cNvSpPr/>
          <p:nvPr/>
        </p:nvSpPr>
        <p:spPr>
          <a:xfrm flipH="true">
            <a:off x="4737500" y="6653653"/>
            <a:ext cx="543524" cy="0"/>
          </a:xfrm>
          <a:prstGeom prst="line">
            <a:avLst/>
          </a:prstGeom>
          <a:ln cap="flat" w="38100">
            <a:solidFill>
              <a:srgbClr val="F6A429"/>
            </a:solidFill>
            <a:prstDash val="solid"/>
            <a:headEnd type="none" len="sm" w="sm"/>
            <a:tailEnd type="arrow" len="sm" w="med"/>
          </a:ln>
        </p:spPr>
      </p:sp>
      <p:sp>
        <p:nvSpPr>
          <p:cNvPr name="AutoShape 87" id="87"/>
          <p:cNvSpPr/>
          <p:nvPr/>
        </p:nvSpPr>
        <p:spPr>
          <a:xfrm flipH="true">
            <a:off x="7544481" y="6634603"/>
            <a:ext cx="543524" cy="0"/>
          </a:xfrm>
          <a:prstGeom prst="line">
            <a:avLst/>
          </a:prstGeom>
          <a:ln cap="flat" w="38100">
            <a:solidFill>
              <a:srgbClr val="F6A429"/>
            </a:solidFill>
            <a:prstDash val="solid"/>
            <a:headEnd type="none" len="sm" w="sm"/>
            <a:tailEnd type="arrow" len="sm" w="med"/>
          </a:ln>
        </p:spPr>
      </p:sp>
      <p:sp>
        <p:nvSpPr>
          <p:cNvPr name="AutoShape 88" id="88"/>
          <p:cNvSpPr/>
          <p:nvPr/>
        </p:nvSpPr>
        <p:spPr>
          <a:xfrm flipH="true">
            <a:off x="10351462" y="6615553"/>
            <a:ext cx="543524" cy="0"/>
          </a:xfrm>
          <a:prstGeom prst="line">
            <a:avLst/>
          </a:prstGeom>
          <a:ln cap="flat" w="38100">
            <a:solidFill>
              <a:srgbClr val="F6A429"/>
            </a:solidFill>
            <a:prstDash val="solid"/>
            <a:headEnd type="none" len="sm" w="sm"/>
            <a:tailEnd type="arrow" len="sm" w="med"/>
          </a:ln>
        </p:spPr>
      </p:sp>
      <p:sp>
        <p:nvSpPr>
          <p:cNvPr name="AutoShape 89" id="89"/>
          <p:cNvSpPr/>
          <p:nvPr/>
        </p:nvSpPr>
        <p:spPr>
          <a:xfrm flipH="true">
            <a:off x="13158444" y="6596503"/>
            <a:ext cx="543524" cy="0"/>
          </a:xfrm>
          <a:prstGeom prst="line">
            <a:avLst/>
          </a:prstGeom>
          <a:ln cap="flat" w="38100">
            <a:solidFill>
              <a:srgbClr val="F6A429"/>
            </a:solidFill>
            <a:prstDash val="solid"/>
            <a:headEnd type="none" len="sm" w="sm"/>
            <a:tailEnd type="arrow" len="sm" w="med"/>
          </a:ln>
        </p:spPr>
      </p:sp>
      <p:sp>
        <p:nvSpPr>
          <p:cNvPr name="AutoShape 90" id="90"/>
          <p:cNvSpPr/>
          <p:nvPr/>
        </p:nvSpPr>
        <p:spPr>
          <a:xfrm flipH="true">
            <a:off x="15967972" y="6577453"/>
            <a:ext cx="543524" cy="0"/>
          </a:xfrm>
          <a:prstGeom prst="line">
            <a:avLst/>
          </a:prstGeom>
          <a:ln cap="flat" w="38100">
            <a:solidFill>
              <a:srgbClr val="F6A429"/>
            </a:solidFill>
            <a:prstDash val="solid"/>
            <a:headEnd type="none" len="sm" w="sm"/>
            <a:tailEnd type="arrow" len="sm" w="med"/>
          </a:ln>
        </p:spPr>
      </p:sp>
      <p:sp>
        <p:nvSpPr>
          <p:cNvPr name="AutoShape 91" id="91"/>
          <p:cNvSpPr/>
          <p:nvPr/>
        </p:nvSpPr>
        <p:spPr>
          <a:xfrm flipH="true">
            <a:off x="7544481" y="7708434"/>
            <a:ext cx="543524" cy="0"/>
          </a:xfrm>
          <a:prstGeom prst="line">
            <a:avLst/>
          </a:prstGeom>
          <a:ln cap="flat" w="38100">
            <a:solidFill>
              <a:srgbClr val="F6A429"/>
            </a:solidFill>
            <a:prstDash val="solid"/>
            <a:headEnd type="none" len="sm" w="sm"/>
            <a:tailEnd type="arrow" len="sm" w="med"/>
          </a:ln>
        </p:spPr>
      </p:sp>
      <p:sp>
        <p:nvSpPr>
          <p:cNvPr name="AutoShape 92" id="92"/>
          <p:cNvSpPr/>
          <p:nvPr/>
        </p:nvSpPr>
        <p:spPr>
          <a:xfrm flipH="true">
            <a:off x="4737500" y="7705170"/>
            <a:ext cx="543524" cy="0"/>
          </a:xfrm>
          <a:prstGeom prst="line">
            <a:avLst/>
          </a:prstGeom>
          <a:ln cap="flat" w="38100">
            <a:solidFill>
              <a:srgbClr val="F6A429"/>
            </a:solidFill>
            <a:prstDash val="solid"/>
            <a:headEnd type="none" len="sm" w="sm"/>
            <a:tailEnd type="arrow" len="sm" w="med"/>
          </a:ln>
        </p:spPr>
      </p:sp>
      <p:sp>
        <p:nvSpPr>
          <p:cNvPr name="AutoShape 93" id="93"/>
          <p:cNvSpPr/>
          <p:nvPr/>
        </p:nvSpPr>
        <p:spPr>
          <a:xfrm flipH="true">
            <a:off x="10347749" y="7663859"/>
            <a:ext cx="543524" cy="0"/>
          </a:xfrm>
          <a:prstGeom prst="line">
            <a:avLst/>
          </a:prstGeom>
          <a:ln cap="flat" w="38100">
            <a:solidFill>
              <a:srgbClr val="F6A429"/>
            </a:solidFill>
            <a:prstDash val="solid"/>
            <a:headEnd type="none" len="sm" w="sm"/>
            <a:tailEnd type="arrow" len="sm" w="med"/>
          </a:ln>
        </p:spPr>
      </p:sp>
      <p:sp>
        <p:nvSpPr>
          <p:cNvPr name="AutoShape 94" id="94"/>
          <p:cNvSpPr/>
          <p:nvPr/>
        </p:nvSpPr>
        <p:spPr>
          <a:xfrm flipH="true">
            <a:off x="15967972" y="7765584"/>
            <a:ext cx="543524" cy="0"/>
          </a:xfrm>
          <a:prstGeom prst="line">
            <a:avLst/>
          </a:prstGeom>
          <a:ln cap="flat" w="38100">
            <a:solidFill>
              <a:srgbClr val="F6A429"/>
            </a:solidFill>
            <a:prstDash val="solid"/>
            <a:headEnd type="none" len="sm" w="sm"/>
            <a:tailEnd type="arrow" len="sm" w="med"/>
          </a:ln>
        </p:spPr>
      </p:sp>
      <p:sp>
        <p:nvSpPr>
          <p:cNvPr name="AutoShape 95" id="95"/>
          <p:cNvSpPr/>
          <p:nvPr/>
        </p:nvSpPr>
        <p:spPr>
          <a:xfrm flipH="true">
            <a:off x="13132420" y="7727484"/>
            <a:ext cx="543524" cy="0"/>
          </a:xfrm>
          <a:prstGeom prst="line">
            <a:avLst/>
          </a:prstGeom>
          <a:ln cap="flat" w="38100">
            <a:solidFill>
              <a:srgbClr val="F6A429"/>
            </a:solidFill>
            <a:prstDash val="solid"/>
            <a:headEnd type="none" len="sm" w="sm"/>
            <a:tailEnd type="arrow" len="sm" w="med"/>
          </a:ln>
        </p:spPr>
      </p:sp>
      <p:sp>
        <p:nvSpPr>
          <p:cNvPr name="AutoShape 96" id="96"/>
          <p:cNvSpPr/>
          <p:nvPr/>
        </p:nvSpPr>
        <p:spPr>
          <a:xfrm flipH="true">
            <a:off x="10338224" y="8858520"/>
            <a:ext cx="543524" cy="0"/>
          </a:xfrm>
          <a:prstGeom prst="line">
            <a:avLst/>
          </a:prstGeom>
          <a:ln cap="flat" w="38100">
            <a:solidFill>
              <a:srgbClr val="F6A429"/>
            </a:solidFill>
            <a:prstDash val="solid"/>
            <a:headEnd type="none" len="sm" w="sm"/>
            <a:tailEnd type="arrow" len="sm" w="med"/>
          </a:ln>
        </p:spPr>
      </p:sp>
      <p:sp>
        <p:nvSpPr>
          <p:cNvPr name="AutoShape 97" id="97"/>
          <p:cNvSpPr/>
          <p:nvPr/>
        </p:nvSpPr>
        <p:spPr>
          <a:xfrm flipH="true">
            <a:off x="13132420" y="8877570"/>
            <a:ext cx="543524" cy="0"/>
          </a:xfrm>
          <a:prstGeom prst="line">
            <a:avLst/>
          </a:prstGeom>
          <a:ln cap="flat" w="38100">
            <a:solidFill>
              <a:srgbClr val="F6A429"/>
            </a:solidFill>
            <a:prstDash val="solid"/>
            <a:headEnd type="none" len="sm" w="sm"/>
            <a:tailEnd type="arrow" len="sm" w="med"/>
          </a:ln>
        </p:spPr>
      </p:sp>
      <p:sp>
        <p:nvSpPr>
          <p:cNvPr name="AutoShape 98" id="98"/>
          <p:cNvSpPr/>
          <p:nvPr/>
        </p:nvSpPr>
        <p:spPr>
          <a:xfrm flipH="true">
            <a:off x="15958447" y="8896620"/>
            <a:ext cx="543524" cy="0"/>
          </a:xfrm>
          <a:prstGeom prst="line">
            <a:avLst/>
          </a:prstGeom>
          <a:ln cap="flat" w="38100">
            <a:solidFill>
              <a:srgbClr val="F6A429"/>
            </a:solidFill>
            <a:prstDash val="solid"/>
            <a:headEnd type="none" len="sm" w="sm"/>
            <a:tailEnd type="arrow" len="sm" w="med"/>
          </a:ln>
        </p:spPr>
      </p:sp>
      <p:sp>
        <p:nvSpPr>
          <p:cNvPr name="AutoShape 99" id="99"/>
          <p:cNvSpPr/>
          <p:nvPr/>
        </p:nvSpPr>
        <p:spPr>
          <a:xfrm>
            <a:off x="5261970" y="5751307"/>
            <a:ext cx="4" cy="1981325"/>
          </a:xfrm>
          <a:prstGeom prst="line">
            <a:avLst/>
          </a:prstGeom>
          <a:ln cap="flat" w="38100">
            <a:solidFill>
              <a:srgbClr val="F6A429"/>
            </a:solidFill>
            <a:prstDash val="solid"/>
            <a:headEnd type="none" len="sm" w="sm"/>
            <a:tailEnd type="none" len="sm" w="sm"/>
          </a:ln>
        </p:spPr>
      </p:sp>
      <p:sp>
        <p:nvSpPr>
          <p:cNvPr name="AutoShape 100" id="100"/>
          <p:cNvSpPr/>
          <p:nvPr/>
        </p:nvSpPr>
        <p:spPr>
          <a:xfrm>
            <a:off x="8078476" y="5727109"/>
            <a:ext cx="4" cy="1981325"/>
          </a:xfrm>
          <a:prstGeom prst="line">
            <a:avLst/>
          </a:prstGeom>
          <a:ln cap="flat" w="38100">
            <a:solidFill>
              <a:srgbClr val="F6A429"/>
            </a:solidFill>
            <a:prstDash val="solid"/>
            <a:headEnd type="none" len="sm" w="sm"/>
            <a:tailEnd type="none" len="sm" w="sm"/>
          </a:ln>
        </p:spPr>
      </p:sp>
      <p:sp>
        <p:nvSpPr>
          <p:cNvPr name="AutoShape 101" id="101"/>
          <p:cNvSpPr/>
          <p:nvPr/>
        </p:nvSpPr>
        <p:spPr>
          <a:xfrm flipH="true">
            <a:off x="13675943" y="5500996"/>
            <a:ext cx="41135" cy="3400854"/>
          </a:xfrm>
          <a:prstGeom prst="line">
            <a:avLst/>
          </a:prstGeom>
          <a:ln cap="flat" w="38100">
            <a:solidFill>
              <a:srgbClr val="F6A429"/>
            </a:solidFill>
            <a:prstDash val="solid"/>
            <a:headEnd type="none" len="sm" w="sm"/>
            <a:tailEnd type="none" len="sm" w="sm"/>
          </a:ln>
        </p:spPr>
      </p:sp>
      <p:sp>
        <p:nvSpPr>
          <p:cNvPr name="AutoShape 102" id="102"/>
          <p:cNvSpPr/>
          <p:nvPr/>
        </p:nvSpPr>
        <p:spPr>
          <a:xfrm flipH="true">
            <a:off x="16521020" y="5520276"/>
            <a:ext cx="41135" cy="3400854"/>
          </a:xfrm>
          <a:prstGeom prst="line">
            <a:avLst/>
          </a:prstGeom>
          <a:ln cap="flat" w="38100">
            <a:solidFill>
              <a:srgbClr val="F6A429"/>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grpSp>
        <p:nvGrpSpPr>
          <p:cNvPr name="Group 4" id="4"/>
          <p:cNvGrpSpPr/>
          <p:nvPr/>
        </p:nvGrpSpPr>
        <p:grpSpPr>
          <a:xfrm rot="0">
            <a:off x="0" y="0"/>
            <a:ext cx="18288000" cy="5143500"/>
            <a:chOff x="0" y="0"/>
            <a:chExt cx="24384000" cy="6858000"/>
          </a:xfrm>
        </p:grpSpPr>
        <p:pic>
          <p:nvPicPr>
            <p:cNvPr name="Picture 5" id="5"/>
            <p:cNvPicPr>
              <a:picLocks noChangeAspect="true"/>
            </p:cNvPicPr>
            <p:nvPr/>
          </p:nvPicPr>
          <p:blipFill>
            <a:blip r:embed="rId2"/>
            <a:srcRect l="0" t="25000" r="0" b="25000"/>
            <a:stretch>
              <a:fillRect/>
            </a:stretch>
          </p:blipFill>
          <p:spPr>
            <a:xfrm flipH="false" flipV="false">
              <a:off x="0" y="0"/>
              <a:ext cx="24384000" cy="6858000"/>
            </a:xfrm>
            <a:prstGeom prst="rect">
              <a:avLst/>
            </a:prstGeom>
          </p:spPr>
        </p:pic>
      </p:grpSp>
      <p:grpSp>
        <p:nvGrpSpPr>
          <p:cNvPr name="Group 6" id="6"/>
          <p:cNvGrpSpPr/>
          <p:nvPr/>
        </p:nvGrpSpPr>
        <p:grpSpPr>
          <a:xfrm rot="0">
            <a:off x="2983865" y="4337685"/>
            <a:ext cx="3710569" cy="1611630"/>
            <a:chOff x="0" y="0"/>
            <a:chExt cx="4406484" cy="1913890"/>
          </a:xfrm>
        </p:grpSpPr>
        <p:sp>
          <p:nvSpPr>
            <p:cNvPr name="Freeform 7" id="7"/>
            <p:cNvSpPr/>
            <p:nvPr/>
          </p:nvSpPr>
          <p:spPr>
            <a:xfrm flipH="false" flipV="false" rot="0">
              <a:off x="0" y="0"/>
              <a:ext cx="4406484" cy="1913890"/>
            </a:xfrm>
            <a:custGeom>
              <a:avLst/>
              <a:gdLst/>
              <a:ahLst/>
              <a:cxnLst/>
              <a:rect r="r" b="b" t="t" l="l"/>
              <a:pathLst>
                <a:path h="1913890" w="4406484">
                  <a:moveTo>
                    <a:pt x="0" y="0"/>
                  </a:moveTo>
                  <a:lnTo>
                    <a:pt x="4406484" y="0"/>
                  </a:lnTo>
                  <a:lnTo>
                    <a:pt x="4406484" y="1913890"/>
                  </a:lnTo>
                  <a:lnTo>
                    <a:pt x="0" y="1913890"/>
                  </a:lnTo>
                  <a:close/>
                </a:path>
              </a:pathLst>
            </a:custGeom>
            <a:solidFill>
              <a:srgbClr val="FFFFFF"/>
            </a:solidFill>
          </p:spPr>
        </p:sp>
      </p:grpSp>
      <p:grpSp>
        <p:nvGrpSpPr>
          <p:cNvPr name="Group 8" id="8"/>
          <p:cNvGrpSpPr/>
          <p:nvPr/>
        </p:nvGrpSpPr>
        <p:grpSpPr>
          <a:xfrm rot="0">
            <a:off x="3079115" y="4432935"/>
            <a:ext cx="3467266" cy="1421130"/>
            <a:chOff x="0" y="0"/>
            <a:chExt cx="4669499" cy="1913890"/>
          </a:xfrm>
        </p:grpSpPr>
        <p:sp>
          <p:nvSpPr>
            <p:cNvPr name="Freeform 9" id="9"/>
            <p:cNvSpPr/>
            <p:nvPr/>
          </p:nvSpPr>
          <p:spPr>
            <a:xfrm flipH="false" flipV="false" rot="0">
              <a:off x="0" y="0"/>
              <a:ext cx="4669499" cy="1913890"/>
            </a:xfrm>
            <a:custGeom>
              <a:avLst/>
              <a:gdLst/>
              <a:ahLst/>
              <a:cxnLst/>
              <a:rect r="r" b="b" t="t" l="l"/>
              <a:pathLst>
                <a:path h="1913890" w="4669499">
                  <a:moveTo>
                    <a:pt x="0" y="0"/>
                  </a:moveTo>
                  <a:lnTo>
                    <a:pt x="4669499" y="0"/>
                  </a:lnTo>
                  <a:lnTo>
                    <a:pt x="4669499" y="1913890"/>
                  </a:lnTo>
                  <a:lnTo>
                    <a:pt x="0" y="1913890"/>
                  </a:lnTo>
                  <a:close/>
                </a:path>
              </a:pathLst>
            </a:custGeom>
            <a:solidFill>
              <a:srgbClr val="F6A429"/>
            </a:solidFill>
          </p:spPr>
        </p:sp>
      </p:grpSp>
      <p:sp>
        <p:nvSpPr>
          <p:cNvPr name="TextBox 10" id="10"/>
          <p:cNvSpPr txBox="true"/>
          <p:nvPr/>
        </p:nvSpPr>
        <p:spPr>
          <a:xfrm rot="0">
            <a:off x="3673154" y="4821237"/>
            <a:ext cx="2279187" cy="587376"/>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Open Sans Bold"/>
              </a:rPr>
              <a:t>Admin</a:t>
            </a:r>
          </a:p>
        </p:txBody>
      </p:sp>
      <p:grpSp>
        <p:nvGrpSpPr>
          <p:cNvPr name="Group 11" id="11"/>
          <p:cNvGrpSpPr/>
          <p:nvPr/>
        </p:nvGrpSpPr>
        <p:grpSpPr>
          <a:xfrm rot="0">
            <a:off x="11597640" y="4337685"/>
            <a:ext cx="3706495" cy="1611630"/>
            <a:chOff x="0" y="0"/>
            <a:chExt cx="4401645" cy="1913890"/>
          </a:xfrm>
        </p:grpSpPr>
        <p:sp>
          <p:nvSpPr>
            <p:cNvPr name="Freeform 12" id="12"/>
            <p:cNvSpPr/>
            <p:nvPr/>
          </p:nvSpPr>
          <p:spPr>
            <a:xfrm flipH="false" flipV="false" rot="0">
              <a:off x="0" y="0"/>
              <a:ext cx="4401645" cy="1913890"/>
            </a:xfrm>
            <a:custGeom>
              <a:avLst/>
              <a:gdLst/>
              <a:ahLst/>
              <a:cxnLst/>
              <a:rect r="r" b="b" t="t" l="l"/>
              <a:pathLst>
                <a:path h="1913890" w="4401645">
                  <a:moveTo>
                    <a:pt x="0" y="0"/>
                  </a:moveTo>
                  <a:lnTo>
                    <a:pt x="4401645" y="0"/>
                  </a:lnTo>
                  <a:lnTo>
                    <a:pt x="4401645" y="1913890"/>
                  </a:lnTo>
                  <a:lnTo>
                    <a:pt x="0" y="1913890"/>
                  </a:lnTo>
                  <a:close/>
                </a:path>
              </a:pathLst>
            </a:custGeom>
            <a:solidFill>
              <a:srgbClr val="FFFFFF"/>
            </a:solidFill>
          </p:spPr>
        </p:sp>
      </p:grpSp>
      <p:grpSp>
        <p:nvGrpSpPr>
          <p:cNvPr name="Group 13" id="13"/>
          <p:cNvGrpSpPr/>
          <p:nvPr/>
        </p:nvGrpSpPr>
        <p:grpSpPr>
          <a:xfrm rot="0">
            <a:off x="11740515" y="4432935"/>
            <a:ext cx="3417585" cy="1421130"/>
            <a:chOff x="0" y="0"/>
            <a:chExt cx="4602592" cy="1913890"/>
          </a:xfrm>
        </p:grpSpPr>
        <p:sp>
          <p:nvSpPr>
            <p:cNvPr name="Freeform 14" id="14"/>
            <p:cNvSpPr/>
            <p:nvPr/>
          </p:nvSpPr>
          <p:spPr>
            <a:xfrm flipH="false" flipV="false" rot="0">
              <a:off x="0" y="0"/>
              <a:ext cx="4602592" cy="1913890"/>
            </a:xfrm>
            <a:custGeom>
              <a:avLst/>
              <a:gdLst/>
              <a:ahLst/>
              <a:cxnLst/>
              <a:rect r="r" b="b" t="t" l="l"/>
              <a:pathLst>
                <a:path h="1913890" w="4602592">
                  <a:moveTo>
                    <a:pt x="0" y="0"/>
                  </a:moveTo>
                  <a:lnTo>
                    <a:pt x="4602592" y="0"/>
                  </a:lnTo>
                  <a:lnTo>
                    <a:pt x="4602592" y="1913890"/>
                  </a:lnTo>
                  <a:lnTo>
                    <a:pt x="0" y="1913890"/>
                  </a:lnTo>
                  <a:close/>
                </a:path>
              </a:pathLst>
            </a:custGeom>
            <a:solidFill>
              <a:srgbClr val="F6A429"/>
            </a:solidFill>
          </p:spPr>
        </p:sp>
      </p:grpSp>
      <p:sp>
        <p:nvSpPr>
          <p:cNvPr name="TextBox 15" id="15"/>
          <p:cNvSpPr txBox="true"/>
          <p:nvPr/>
        </p:nvSpPr>
        <p:spPr>
          <a:xfrm rot="0">
            <a:off x="12378646" y="4821237"/>
            <a:ext cx="2144483" cy="587376"/>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Open Sans Bold"/>
              </a:rPr>
              <a:t>Thủ thư</a:t>
            </a:r>
          </a:p>
        </p:txBody>
      </p:sp>
      <p:sp>
        <p:nvSpPr>
          <p:cNvPr name="TextBox 16" id="16"/>
          <p:cNvSpPr txBox="true"/>
          <p:nvPr/>
        </p:nvSpPr>
        <p:spPr>
          <a:xfrm rot="0">
            <a:off x="2782300" y="6506178"/>
            <a:ext cx="4113699" cy="1397000"/>
          </a:xfrm>
          <a:prstGeom prst="rect">
            <a:avLst/>
          </a:prstGeom>
        </p:spPr>
        <p:txBody>
          <a:bodyPr anchor="t" rtlCol="false" tIns="0" lIns="0" bIns="0" rIns="0">
            <a:spAutoFit/>
          </a:bodyPr>
          <a:lstStyle/>
          <a:p>
            <a:pPr algn="ctr">
              <a:lnSpc>
                <a:spcPts val="2799"/>
              </a:lnSpc>
              <a:spcBef>
                <a:spcPct val="0"/>
              </a:spcBef>
            </a:pPr>
            <a:r>
              <a:rPr lang="en-US" sz="1999">
                <a:solidFill>
                  <a:srgbClr val="171616"/>
                </a:solidFill>
                <a:latin typeface="Open Sans"/>
              </a:rPr>
              <a:t>Có toàn quyền tương tác với hệ thống, có quyền điều khiển cũng như kiểm soát mọi hoạt động của hệ thống.</a:t>
            </a:r>
          </a:p>
        </p:txBody>
      </p:sp>
      <p:sp>
        <p:nvSpPr>
          <p:cNvPr name="TextBox 17" id="17"/>
          <p:cNvSpPr txBox="true"/>
          <p:nvPr/>
        </p:nvSpPr>
        <p:spPr>
          <a:xfrm rot="0">
            <a:off x="11392458" y="6365521"/>
            <a:ext cx="4113699" cy="1397000"/>
          </a:xfrm>
          <a:prstGeom prst="rect">
            <a:avLst/>
          </a:prstGeom>
        </p:spPr>
        <p:txBody>
          <a:bodyPr anchor="t" rtlCol="false" tIns="0" lIns="0" bIns="0" rIns="0">
            <a:spAutoFit/>
          </a:bodyPr>
          <a:lstStyle/>
          <a:p>
            <a:pPr algn="ctr">
              <a:lnSpc>
                <a:spcPts val="2799"/>
              </a:lnSpc>
              <a:spcBef>
                <a:spcPct val="0"/>
              </a:spcBef>
            </a:pPr>
            <a:r>
              <a:rPr lang="en-US" sz="1999">
                <a:solidFill>
                  <a:srgbClr val="171616"/>
                </a:solidFill>
                <a:latin typeface="Open Sans"/>
              </a:rPr>
              <a:t>Thực hiện các chức năng: Quản lý độc giả, quản lý sách, quản lý mượn trả, quản lý sách nhập vào mới, tìm kiếm thông tin, thống kê.</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5032" y="0"/>
            <a:ext cx="943597" cy="10287000"/>
            <a:chOff x="0" y="0"/>
            <a:chExt cx="1378431" cy="15027519"/>
          </a:xfrm>
        </p:grpSpPr>
        <p:sp>
          <p:nvSpPr>
            <p:cNvPr name="Freeform 3" id="3"/>
            <p:cNvSpPr/>
            <p:nvPr/>
          </p:nvSpPr>
          <p:spPr>
            <a:xfrm flipH="false" flipV="false" rot="0">
              <a:off x="0" y="0"/>
              <a:ext cx="1378431" cy="15027520"/>
            </a:xfrm>
            <a:custGeom>
              <a:avLst/>
              <a:gdLst/>
              <a:ahLst/>
              <a:cxnLst/>
              <a:rect r="r" b="b" t="t" l="l"/>
              <a:pathLst>
                <a:path h="15027520" w="1378431">
                  <a:moveTo>
                    <a:pt x="0" y="0"/>
                  </a:moveTo>
                  <a:lnTo>
                    <a:pt x="1378431" y="0"/>
                  </a:lnTo>
                  <a:lnTo>
                    <a:pt x="1378431" y="15027520"/>
                  </a:lnTo>
                  <a:lnTo>
                    <a:pt x="0" y="15027520"/>
                  </a:lnTo>
                  <a:close/>
                </a:path>
              </a:pathLst>
            </a:custGeom>
            <a:solidFill>
              <a:srgbClr val="FFCE08"/>
            </a:solidFill>
          </p:spPr>
        </p:sp>
        <p:sp>
          <p:nvSpPr>
            <p:cNvPr name="TextBox 4" id="4"/>
            <p:cNvSpPr txBox="true"/>
            <p:nvPr/>
          </p:nvSpPr>
          <p:spPr>
            <a:xfrm>
              <a:off x="0" y="-38100"/>
              <a:ext cx="1378431" cy="150656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7085032" cy="10287000"/>
            <a:chOff x="0" y="0"/>
            <a:chExt cx="9446709" cy="13716000"/>
          </a:xfrm>
        </p:grpSpPr>
        <p:pic>
          <p:nvPicPr>
            <p:cNvPr name="Picture 6" id="6"/>
            <p:cNvPicPr>
              <a:picLocks noChangeAspect="true"/>
            </p:cNvPicPr>
            <p:nvPr/>
          </p:nvPicPr>
          <p:blipFill>
            <a:blip r:embed="rId2"/>
            <a:srcRect l="8675" t="0" r="8675" b="0"/>
            <a:stretch>
              <a:fillRect/>
            </a:stretch>
          </p:blipFill>
          <p:spPr>
            <a:xfrm flipH="false" flipV="false">
              <a:off x="0" y="0"/>
              <a:ext cx="9446709" cy="13716000"/>
            </a:xfrm>
            <a:prstGeom prst="rect">
              <a:avLst/>
            </a:prstGeom>
          </p:spPr>
        </p:pic>
      </p:grpSp>
      <p:grpSp>
        <p:nvGrpSpPr>
          <p:cNvPr name="Group 7" id="7"/>
          <p:cNvGrpSpPr/>
          <p:nvPr/>
        </p:nvGrpSpPr>
        <p:grpSpPr>
          <a:xfrm rot="0">
            <a:off x="7157702" y="2436408"/>
            <a:ext cx="798256" cy="7982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157702" y="3755546"/>
            <a:ext cx="798256" cy="7982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157702" y="7639048"/>
            <a:ext cx="798256" cy="7982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a:off x="8184381" y="1856542"/>
            <a:ext cx="3119402" cy="0"/>
          </a:xfrm>
          <a:prstGeom prst="line">
            <a:avLst/>
          </a:prstGeom>
          <a:ln cap="flat" w="19050">
            <a:solidFill>
              <a:srgbClr val="000000"/>
            </a:solidFill>
            <a:prstDash val="solid"/>
            <a:headEnd type="none" len="sm" w="sm"/>
            <a:tailEnd type="none" len="sm" w="sm"/>
          </a:ln>
        </p:spPr>
      </p:sp>
      <p:grpSp>
        <p:nvGrpSpPr>
          <p:cNvPr name="Group 17" id="17"/>
          <p:cNvGrpSpPr/>
          <p:nvPr/>
        </p:nvGrpSpPr>
        <p:grpSpPr>
          <a:xfrm rot="0">
            <a:off x="7157702" y="5077676"/>
            <a:ext cx="798256" cy="79825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157702" y="6358362"/>
            <a:ext cx="798256" cy="79825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7157702" y="7661443"/>
            <a:ext cx="798256" cy="798256"/>
          </a:xfrm>
          <a:custGeom>
            <a:avLst/>
            <a:gdLst/>
            <a:ahLst/>
            <a:cxnLst/>
            <a:rect r="r" b="b" t="t" l="l"/>
            <a:pathLst>
              <a:path h="798256" w="798256">
                <a:moveTo>
                  <a:pt x="0" y="0"/>
                </a:moveTo>
                <a:lnTo>
                  <a:pt x="798256" y="0"/>
                </a:lnTo>
                <a:lnTo>
                  <a:pt x="798256" y="798256"/>
                </a:lnTo>
                <a:lnTo>
                  <a:pt x="0" y="798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7168644" y="6390282"/>
            <a:ext cx="756811" cy="756811"/>
          </a:xfrm>
          <a:custGeom>
            <a:avLst/>
            <a:gdLst/>
            <a:ahLst/>
            <a:cxnLst/>
            <a:rect r="r" b="b" t="t" l="l"/>
            <a:pathLst>
              <a:path h="756811" w="756811">
                <a:moveTo>
                  <a:pt x="0" y="0"/>
                </a:moveTo>
                <a:lnTo>
                  <a:pt x="756811" y="0"/>
                </a:lnTo>
                <a:lnTo>
                  <a:pt x="756811" y="756811"/>
                </a:lnTo>
                <a:lnTo>
                  <a:pt x="0" y="7568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7168644" y="5096215"/>
            <a:ext cx="776373" cy="776373"/>
          </a:xfrm>
          <a:custGeom>
            <a:avLst/>
            <a:gdLst/>
            <a:ahLst/>
            <a:cxnLst/>
            <a:rect r="r" b="b" t="t" l="l"/>
            <a:pathLst>
              <a:path h="776373" w="776373">
                <a:moveTo>
                  <a:pt x="0" y="0"/>
                </a:moveTo>
                <a:lnTo>
                  <a:pt x="776372" y="0"/>
                </a:lnTo>
                <a:lnTo>
                  <a:pt x="776372" y="776372"/>
                </a:lnTo>
                <a:lnTo>
                  <a:pt x="0" y="7763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7168644" y="3744114"/>
            <a:ext cx="776373" cy="776373"/>
          </a:xfrm>
          <a:custGeom>
            <a:avLst/>
            <a:gdLst/>
            <a:ahLst/>
            <a:cxnLst/>
            <a:rect r="r" b="b" t="t" l="l"/>
            <a:pathLst>
              <a:path h="776373" w="776373">
                <a:moveTo>
                  <a:pt x="0" y="0"/>
                </a:moveTo>
                <a:lnTo>
                  <a:pt x="776372" y="0"/>
                </a:lnTo>
                <a:lnTo>
                  <a:pt x="776372" y="776372"/>
                </a:lnTo>
                <a:lnTo>
                  <a:pt x="0" y="7763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7157702" y="2433415"/>
            <a:ext cx="798256" cy="798256"/>
          </a:xfrm>
          <a:custGeom>
            <a:avLst/>
            <a:gdLst/>
            <a:ahLst/>
            <a:cxnLst/>
            <a:rect r="r" b="b" t="t" l="l"/>
            <a:pathLst>
              <a:path h="798256" w="798256">
                <a:moveTo>
                  <a:pt x="0" y="0"/>
                </a:moveTo>
                <a:lnTo>
                  <a:pt x="798256" y="0"/>
                </a:lnTo>
                <a:lnTo>
                  <a:pt x="798256" y="798256"/>
                </a:lnTo>
                <a:lnTo>
                  <a:pt x="0" y="7982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8" id="28"/>
          <p:cNvSpPr txBox="true"/>
          <p:nvPr/>
        </p:nvSpPr>
        <p:spPr>
          <a:xfrm rot="0">
            <a:off x="8184381" y="2684568"/>
            <a:ext cx="6578581" cy="390524"/>
          </a:xfrm>
          <a:prstGeom prst="rect">
            <a:avLst/>
          </a:prstGeom>
        </p:spPr>
        <p:txBody>
          <a:bodyPr anchor="t" rtlCol="false" tIns="0" lIns="0" bIns="0" rIns="0">
            <a:spAutoFit/>
          </a:bodyPr>
          <a:lstStyle/>
          <a:p>
            <a:pPr>
              <a:lnSpc>
                <a:spcPts val="2999"/>
              </a:lnSpc>
            </a:pPr>
            <a:r>
              <a:rPr lang="en-US" sz="2999">
                <a:solidFill>
                  <a:srgbClr val="000000"/>
                </a:solidFill>
                <a:latin typeface="Blacker Sans Text Bold"/>
              </a:rPr>
              <a:t>BIỂU ĐỒ USECASE TỔNG QUÁT </a:t>
            </a:r>
          </a:p>
        </p:txBody>
      </p:sp>
      <p:sp>
        <p:nvSpPr>
          <p:cNvPr name="TextBox 29" id="29"/>
          <p:cNvSpPr txBox="true"/>
          <p:nvPr/>
        </p:nvSpPr>
        <p:spPr>
          <a:xfrm rot="0">
            <a:off x="10532893" y="9180529"/>
            <a:ext cx="6726407" cy="382171"/>
          </a:xfrm>
          <a:prstGeom prst="rect">
            <a:avLst/>
          </a:prstGeom>
        </p:spPr>
        <p:txBody>
          <a:bodyPr anchor="t" rtlCol="false" tIns="0" lIns="0" bIns="0" rIns="0">
            <a:spAutoFit/>
          </a:bodyPr>
          <a:lstStyle/>
          <a:p>
            <a:pPr algn="r">
              <a:lnSpc>
                <a:spcPts val="3079"/>
              </a:lnSpc>
            </a:pPr>
            <a:r>
              <a:rPr lang="en-US" sz="2199">
                <a:solidFill>
                  <a:srgbClr val="737373"/>
                </a:solidFill>
                <a:latin typeface="Blacker Sans Text"/>
              </a:rPr>
              <a:t>www.reallygreatsite.com</a:t>
            </a:r>
          </a:p>
        </p:txBody>
      </p:sp>
      <p:sp>
        <p:nvSpPr>
          <p:cNvPr name="TextBox 30" id="30"/>
          <p:cNvSpPr txBox="true"/>
          <p:nvPr/>
        </p:nvSpPr>
        <p:spPr>
          <a:xfrm rot="0">
            <a:off x="8184381" y="969447"/>
            <a:ext cx="7037784" cy="877570"/>
          </a:xfrm>
          <a:prstGeom prst="rect">
            <a:avLst/>
          </a:prstGeom>
        </p:spPr>
        <p:txBody>
          <a:bodyPr anchor="t" rtlCol="false" tIns="0" lIns="0" bIns="0" rIns="0">
            <a:spAutoFit/>
          </a:bodyPr>
          <a:lstStyle/>
          <a:p>
            <a:pPr>
              <a:lnSpc>
                <a:spcPts val="7040"/>
              </a:lnSpc>
            </a:pPr>
            <a:r>
              <a:rPr lang="en-US" sz="5500">
                <a:solidFill>
                  <a:srgbClr val="000000"/>
                </a:solidFill>
                <a:latin typeface="Montserrat Ultra-Bold"/>
              </a:rPr>
              <a:t>BIỂU ĐỒ USECASE </a:t>
            </a:r>
          </a:p>
        </p:txBody>
      </p:sp>
      <p:sp>
        <p:nvSpPr>
          <p:cNvPr name="TextBox 31" id="31"/>
          <p:cNvSpPr txBox="true"/>
          <p:nvPr/>
        </p:nvSpPr>
        <p:spPr>
          <a:xfrm rot="0">
            <a:off x="8145748" y="4003706"/>
            <a:ext cx="7397206" cy="390524"/>
          </a:xfrm>
          <a:prstGeom prst="rect">
            <a:avLst/>
          </a:prstGeom>
        </p:spPr>
        <p:txBody>
          <a:bodyPr anchor="t" rtlCol="false" tIns="0" lIns="0" bIns="0" rIns="0">
            <a:spAutoFit/>
          </a:bodyPr>
          <a:lstStyle/>
          <a:p>
            <a:pPr>
              <a:lnSpc>
                <a:spcPts val="2999"/>
              </a:lnSpc>
            </a:pPr>
            <a:r>
              <a:rPr lang="en-US" sz="2999">
                <a:solidFill>
                  <a:srgbClr val="000000"/>
                </a:solidFill>
                <a:latin typeface="Blacker Sans Text Bold"/>
              </a:rPr>
              <a:t>BIỂU ĐỒ USECASE QUẢN TRỊ HỆ THỐNG</a:t>
            </a:r>
          </a:p>
        </p:txBody>
      </p:sp>
      <p:sp>
        <p:nvSpPr>
          <p:cNvPr name="TextBox 32" id="32"/>
          <p:cNvSpPr txBox="true"/>
          <p:nvPr/>
        </p:nvSpPr>
        <p:spPr>
          <a:xfrm rot="0">
            <a:off x="8145748" y="5310117"/>
            <a:ext cx="6578581" cy="390524"/>
          </a:xfrm>
          <a:prstGeom prst="rect">
            <a:avLst/>
          </a:prstGeom>
        </p:spPr>
        <p:txBody>
          <a:bodyPr anchor="t" rtlCol="false" tIns="0" lIns="0" bIns="0" rIns="0">
            <a:spAutoFit/>
          </a:bodyPr>
          <a:lstStyle/>
          <a:p>
            <a:pPr>
              <a:lnSpc>
                <a:spcPts val="2999"/>
              </a:lnSpc>
            </a:pPr>
            <a:r>
              <a:rPr lang="en-US" sz="2999">
                <a:solidFill>
                  <a:srgbClr val="000000"/>
                </a:solidFill>
                <a:latin typeface="Blacker Sans Text Bold"/>
              </a:rPr>
              <a:t>BIỂU ĐỒ USECASE QUẢN LÝ SÁCH</a:t>
            </a:r>
          </a:p>
        </p:txBody>
      </p:sp>
      <p:sp>
        <p:nvSpPr>
          <p:cNvPr name="TextBox 33" id="33"/>
          <p:cNvSpPr txBox="true"/>
          <p:nvPr/>
        </p:nvSpPr>
        <p:spPr>
          <a:xfrm rot="0">
            <a:off x="8184381" y="6590803"/>
            <a:ext cx="6890438" cy="390524"/>
          </a:xfrm>
          <a:prstGeom prst="rect">
            <a:avLst/>
          </a:prstGeom>
        </p:spPr>
        <p:txBody>
          <a:bodyPr anchor="t" rtlCol="false" tIns="0" lIns="0" bIns="0" rIns="0">
            <a:spAutoFit/>
          </a:bodyPr>
          <a:lstStyle/>
          <a:p>
            <a:pPr>
              <a:lnSpc>
                <a:spcPts val="2999"/>
              </a:lnSpc>
            </a:pPr>
            <a:r>
              <a:rPr lang="en-US" sz="2999">
                <a:solidFill>
                  <a:srgbClr val="000000"/>
                </a:solidFill>
                <a:latin typeface="Blacker Sans Text Bold"/>
              </a:rPr>
              <a:t>BIỂU ĐỒ USECASE QUẢN LÝ ĐỘC GIẢ</a:t>
            </a:r>
          </a:p>
        </p:txBody>
      </p:sp>
      <p:sp>
        <p:nvSpPr>
          <p:cNvPr name="TextBox 34" id="34"/>
          <p:cNvSpPr txBox="true"/>
          <p:nvPr/>
        </p:nvSpPr>
        <p:spPr>
          <a:xfrm rot="0">
            <a:off x="8145748" y="7871489"/>
            <a:ext cx="7076418" cy="390524"/>
          </a:xfrm>
          <a:prstGeom prst="rect">
            <a:avLst/>
          </a:prstGeom>
        </p:spPr>
        <p:txBody>
          <a:bodyPr anchor="t" rtlCol="false" tIns="0" lIns="0" bIns="0" rIns="0">
            <a:spAutoFit/>
          </a:bodyPr>
          <a:lstStyle/>
          <a:p>
            <a:pPr>
              <a:lnSpc>
                <a:spcPts val="2999"/>
              </a:lnSpc>
            </a:pPr>
            <a:r>
              <a:rPr lang="en-US" sz="2999">
                <a:solidFill>
                  <a:srgbClr val="000000"/>
                </a:solidFill>
                <a:latin typeface="Blacker Sans Text Bold"/>
              </a:rPr>
              <a:t>BIỂU ĐỒ USECASE QUẢN LÝ MƯỢN TRẢ</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991152"/>
            <a:ext cx="18288000" cy="6295848"/>
            <a:chOff x="0" y="0"/>
            <a:chExt cx="9537267" cy="3283311"/>
          </a:xfrm>
        </p:grpSpPr>
        <p:sp>
          <p:nvSpPr>
            <p:cNvPr name="Freeform 3" id="3"/>
            <p:cNvSpPr/>
            <p:nvPr/>
          </p:nvSpPr>
          <p:spPr>
            <a:xfrm flipH="false" flipV="false" rot="0">
              <a:off x="0" y="0"/>
              <a:ext cx="9537267" cy="3283311"/>
            </a:xfrm>
            <a:custGeom>
              <a:avLst/>
              <a:gdLst/>
              <a:ahLst/>
              <a:cxnLst/>
              <a:rect r="r" b="b" t="t" l="l"/>
              <a:pathLst>
                <a:path h="3283311" w="9537267">
                  <a:moveTo>
                    <a:pt x="0" y="0"/>
                  </a:moveTo>
                  <a:lnTo>
                    <a:pt x="9537267" y="0"/>
                  </a:lnTo>
                  <a:lnTo>
                    <a:pt x="9537267" y="3283311"/>
                  </a:lnTo>
                  <a:lnTo>
                    <a:pt x="0" y="3283311"/>
                  </a:lnTo>
                  <a:close/>
                </a:path>
              </a:pathLst>
            </a:custGeom>
            <a:solidFill>
              <a:srgbClr val="20252F"/>
            </a:solidFill>
          </p:spPr>
        </p:sp>
      </p:grpSp>
      <p:grpSp>
        <p:nvGrpSpPr>
          <p:cNvPr name="Group 4" id="4"/>
          <p:cNvGrpSpPr/>
          <p:nvPr/>
        </p:nvGrpSpPr>
        <p:grpSpPr>
          <a:xfrm rot="0">
            <a:off x="17835213" y="7063676"/>
            <a:ext cx="452787" cy="2194624"/>
            <a:chOff x="0" y="0"/>
            <a:chExt cx="293277" cy="1421492"/>
          </a:xfrm>
        </p:grpSpPr>
        <p:sp>
          <p:nvSpPr>
            <p:cNvPr name="Freeform 5" id="5"/>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sp>
        <p:nvSpPr>
          <p:cNvPr name="Freeform 6" id="6"/>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12577657" cy="9429392"/>
            <a:chOff x="0" y="0"/>
            <a:chExt cx="16770209" cy="12572523"/>
          </a:xfrm>
        </p:grpSpPr>
        <p:pic>
          <p:nvPicPr>
            <p:cNvPr name="Picture 8" id="8"/>
            <p:cNvPicPr>
              <a:picLocks noChangeAspect="true"/>
            </p:cNvPicPr>
            <p:nvPr/>
          </p:nvPicPr>
          <p:blipFill>
            <a:blip r:embed="rId4"/>
            <a:srcRect l="0" t="111" r="0" b="111"/>
            <a:stretch>
              <a:fillRect/>
            </a:stretch>
          </p:blipFill>
          <p:spPr>
            <a:xfrm flipH="false" flipV="false">
              <a:off x="0" y="0"/>
              <a:ext cx="16770209" cy="12572523"/>
            </a:xfrm>
            <a:prstGeom prst="rect">
              <a:avLst/>
            </a:prstGeom>
          </p:spPr>
        </p:pic>
      </p:grpSp>
      <p:sp>
        <p:nvSpPr>
          <p:cNvPr name="TextBox 9" id="9"/>
          <p:cNvSpPr txBox="true"/>
          <p:nvPr/>
        </p:nvSpPr>
        <p:spPr>
          <a:xfrm rot="0">
            <a:off x="1450694" y="756081"/>
            <a:ext cx="2354754" cy="257175"/>
          </a:xfrm>
          <a:prstGeom prst="rect">
            <a:avLst/>
          </a:prstGeom>
        </p:spPr>
        <p:txBody>
          <a:bodyPr anchor="t" rtlCol="false" tIns="0" lIns="0" bIns="0" rIns="0">
            <a:spAutoFit/>
          </a:bodyPr>
          <a:lstStyle/>
          <a:p>
            <a:pPr>
              <a:lnSpc>
                <a:spcPts val="2100"/>
              </a:lnSpc>
              <a:spcBef>
                <a:spcPct val="0"/>
              </a:spcBef>
            </a:pPr>
            <a:r>
              <a:rPr lang="en-US" sz="1500">
                <a:solidFill>
                  <a:srgbClr val="171616"/>
                </a:solidFill>
                <a:latin typeface="Open Sans"/>
              </a:rPr>
              <a:t>Arowwai Industries</a:t>
            </a:r>
          </a:p>
        </p:txBody>
      </p:sp>
      <p:sp>
        <p:nvSpPr>
          <p:cNvPr name="TextBox 10" id="10"/>
          <p:cNvSpPr txBox="true"/>
          <p:nvPr/>
        </p:nvSpPr>
        <p:spPr>
          <a:xfrm rot="0">
            <a:off x="13041186" y="737031"/>
            <a:ext cx="5759988" cy="2649220"/>
          </a:xfrm>
          <a:prstGeom prst="rect">
            <a:avLst/>
          </a:prstGeom>
        </p:spPr>
        <p:txBody>
          <a:bodyPr anchor="t" rtlCol="false" tIns="0" lIns="0" bIns="0" rIns="0">
            <a:spAutoFit/>
          </a:bodyPr>
          <a:lstStyle/>
          <a:p>
            <a:pPr>
              <a:lnSpc>
                <a:spcPts val="7040"/>
              </a:lnSpc>
            </a:pPr>
            <a:r>
              <a:rPr lang="en-US" sz="5500">
                <a:solidFill>
                  <a:srgbClr val="000000"/>
                </a:solidFill>
                <a:latin typeface="Montserrat Ultra-Bold"/>
              </a:rPr>
              <a:t>BIỂU ĐỒ USECASE TỔNG QUÁT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133544"/>
            <a:ext cx="18514394" cy="6295848"/>
            <a:chOff x="0" y="0"/>
            <a:chExt cx="9655332" cy="3283311"/>
          </a:xfrm>
        </p:grpSpPr>
        <p:sp>
          <p:nvSpPr>
            <p:cNvPr name="Freeform 3" id="3"/>
            <p:cNvSpPr/>
            <p:nvPr/>
          </p:nvSpPr>
          <p:spPr>
            <a:xfrm flipH="false" flipV="false" rot="0">
              <a:off x="0" y="0"/>
              <a:ext cx="9655332" cy="3283311"/>
            </a:xfrm>
            <a:custGeom>
              <a:avLst/>
              <a:gdLst/>
              <a:ahLst/>
              <a:cxnLst/>
              <a:rect r="r" b="b" t="t" l="l"/>
              <a:pathLst>
                <a:path h="3283311" w="9655332">
                  <a:moveTo>
                    <a:pt x="0" y="0"/>
                  </a:moveTo>
                  <a:lnTo>
                    <a:pt x="9655332" y="0"/>
                  </a:lnTo>
                  <a:lnTo>
                    <a:pt x="9655332" y="3283311"/>
                  </a:lnTo>
                  <a:lnTo>
                    <a:pt x="0" y="3283311"/>
                  </a:lnTo>
                  <a:close/>
                </a:path>
              </a:pathLst>
            </a:custGeom>
            <a:solidFill>
              <a:srgbClr val="20252F"/>
            </a:solidFill>
          </p:spPr>
        </p:sp>
      </p:grpSp>
      <p:grpSp>
        <p:nvGrpSpPr>
          <p:cNvPr name="Group 4" id="4"/>
          <p:cNvGrpSpPr/>
          <p:nvPr/>
        </p:nvGrpSpPr>
        <p:grpSpPr>
          <a:xfrm rot="0">
            <a:off x="14346308" y="0"/>
            <a:ext cx="3941692" cy="4595375"/>
            <a:chOff x="0" y="0"/>
            <a:chExt cx="2553094" cy="2976495"/>
          </a:xfrm>
        </p:grpSpPr>
        <p:sp>
          <p:nvSpPr>
            <p:cNvPr name="Freeform 5" id="5"/>
            <p:cNvSpPr/>
            <p:nvPr/>
          </p:nvSpPr>
          <p:spPr>
            <a:xfrm flipH="false" flipV="false" rot="0">
              <a:off x="0" y="0"/>
              <a:ext cx="2553094" cy="2976495"/>
            </a:xfrm>
            <a:custGeom>
              <a:avLst/>
              <a:gdLst/>
              <a:ahLst/>
              <a:cxnLst/>
              <a:rect r="r" b="b" t="t" l="l"/>
              <a:pathLst>
                <a:path h="2976495" w="2553094">
                  <a:moveTo>
                    <a:pt x="0" y="0"/>
                  </a:moveTo>
                  <a:lnTo>
                    <a:pt x="2553094" y="0"/>
                  </a:lnTo>
                  <a:lnTo>
                    <a:pt x="2553094" y="2976495"/>
                  </a:lnTo>
                  <a:lnTo>
                    <a:pt x="0" y="2976495"/>
                  </a:lnTo>
                  <a:close/>
                </a:path>
              </a:pathLst>
            </a:custGeom>
            <a:solidFill>
              <a:srgbClr val="F6A429"/>
            </a:solidFill>
          </p:spPr>
        </p:sp>
      </p:grpSp>
      <p:sp>
        <p:nvSpPr>
          <p:cNvPr name="Freeform 6" id="6"/>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14346308" cy="9429392"/>
            <a:chOff x="0" y="0"/>
            <a:chExt cx="19128411" cy="12572523"/>
          </a:xfrm>
        </p:grpSpPr>
        <p:pic>
          <p:nvPicPr>
            <p:cNvPr name="Picture 8" id="8"/>
            <p:cNvPicPr>
              <a:picLocks noChangeAspect="true"/>
            </p:cNvPicPr>
            <p:nvPr/>
          </p:nvPicPr>
          <p:blipFill>
            <a:blip r:embed="rId4"/>
            <a:srcRect l="464" t="0" r="464" b="0"/>
            <a:stretch>
              <a:fillRect/>
            </a:stretch>
          </p:blipFill>
          <p:spPr>
            <a:xfrm flipH="false" flipV="false">
              <a:off x="0" y="0"/>
              <a:ext cx="19128411" cy="12572523"/>
            </a:xfrm>
            <a:prstGeom prst="rect">
              <a:avLst/>
            </a:prstGeom>
          </p:spPr>
        </p:pic>
      </p:grpSp>
      <p:sp>
        <p:nvSpPr>
          <p:cNvPr name="TextBox 9" id="9"/>
          <p:cNvSpPr txBox="true"/>
          <p:nvPr/>
        </p:nvSpPr>
        <p:spPr>
          <a:xfrm rot="0">
            <a:off x="1450694" y="756081"/>
            <a:ext cx="2354754" cy="257175"/>
          </a:xfrm>
          <a:prstGeom prst="rect">
            <a:avLst/>
          </a:prstGeom>
        </p:spPr>
        <p:txBody>
          <a:bodyPr anchor="t" rtlCol="false" tIns="0" lIns="0" bIns="0" rIns="0">
            <a:spAutoFit/>
          </a:bodyPr>
          <a:lstStyle/>
          <a:p>
            <a:pPr>
              <a:lnSpc>
                <a:spcPts val="2100"/>
              </a:lnSpc>
              <a:spcBef>
                <a:spcPct val="0"/>
              </a:spcBef>
            </a:pPr>
            <a:r>
              <a:rPr lang="en-US" sz="1500">
                <a:solidFill>
                  <a:srgbClr val="171616"/>
                </a:solidFill>
                <a:latin typeface="Open Sans"/>
              </a:rPr>
              <a:t>Arowwai Industries</a:t>
            </a:r>
          </a:p>
        </p:txBody>
      </p:sp>
      <p:sp>
        <p:nvSpPr>
          <p:cNvPr name="TextBox 10" id="10"/>
          <p:cNvSpPr txBox="true"/>
          <p:nvPr/>
        </p:nvSpPr>
        <p:spPr>
          <a:xfrm rot="0">
            <a:off x="14462556" y="2508074"/>
            <a:ext cx="3709197" cy="1763395"/>
          </a:xfrm>
          <a:prstGeom prst="rect">
            <a:avLst/>
          </a:prstGeom>
        </p:spPr>
        <p:txBody>
          <a:bodyPr anchor="t" rtlCol="false" tIns="0" lIns="0" bIns="0" rIns="0">
            <a:spAutoFit/>
          </a:bodyPr>
          <a:lstStyle/>
          <a:p>
            <a:pPr>
              <a:lnSpc>
                <a:spcPts val="7040"/>
              </a:lnSpc>
            </a:pPr>
            <a:r>
              <a:rPr lang="en-US" sz="5500">
                <a:solidFill>
                  <a:srgbClr val="000000"/>
                </a:solidFill>
                <a:latin typeface="Montserrat Ultra-Bold"/>
              </a:rPr>
              <a:t>BIỂU ĐỒ USECASE </a:t>
            </a:r>
          </a:p>
        </p:txBody>
      </p:sp>
      <p:sp>
        <p:nvSpPr>
          <p:cNvPr name="TextBox 11" id="11"/>
          <p:cNvSpPr txBox="true"/>
          <p:nvPr/>
        </p:nvSpPr>
        <p:spPr>
          <a:xfrm rot="0">
            <a:off x="14346308" y="4667071"/>
            <a:ext cx="3941692" cy="1763395"/>
          </a:xfrm>
          <a:prstGeom prst="rect">
            <a:avLst/>
          </a:prstGeom>
        </p:spPr>
        <p:txBody>
          <a:bodyPr anchor="t" rtlCol="false" tIns="0" lIns="0" bIns="0" rIns="0">
            <a:spAutoFit/>
          </a:bodyPr>
          <a:lstStyle/>
          <a:p>
            <a:pPr>
              <a:lnSpc>
                <a:spcPts val="7040"/>
              </a:lnSpc>
            </a:pPr>
            <a:r>
              <a:rPr lang="en-US" sz="5500">
                <a:solidFill>
                  <a:srgbClr val="FFFFFF"/>
                </a:solidFill>
                <a:latin typeface="Montserrat Ultra-Bold"/>
              </a:rPr>
              <a:t>QUẢN TRỊ HỆ THỐNG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991152"/>
            <a:ext cx="18288000" cy="6295848"/>
            <a:chOff x="0" y="0"/>
            <a:chExt cx="9537267" cy="3283311"/>
          </a:xfrm>
        </p:grpSpPr>
        <p:sp>
          <p:nvSpPr>
            <p:cNvPr name="Freeform 3" id="3"/>
            <p:cNvSpPr/>
            <p:nvPr/>
          </p:nvSpPr>
          <p:spPr>
            <a:xfrm flipH="false" flipV="false" rot="0">
              <a:off x="0" y="0"/>
              <a:ext cx="9537267" cy="3283311"/>
            </a:xfrm>
            <a:custGeom>
              <a:avLst/>
              <a:gdLst/>
              <a:ahLst/>
              <a:cxnLst/>
              <a:rect r="r" b="b" t="t" l="l"/>
              <a:pathLst>
                <a:path h="3283311" w="9537267">
                  <a:moveTo>
                    <a:pt x="0" y="0"/>
                  </a:moveTo>
                  <a:lnTo>
                    <a:pt x="9537267" y="0"/>
                  </a:lnTo>
                  <a:lnTo>
                    <a:pt x="9537267" y="3283311"/>
                  </a:lnTo>
                  <a:lnTo>
                    <a:pt x="0" y="3283311"/>
                  </a:lnTo>
                  <a:close/>
                </a:path>
              </a:pathLst>
            </a:custGeom>
            <a:solidFill>
              <a:srgbClr val="20252F"/>
            </a:solidFill>
          </p:spPr>
        </p:sp>
      </p:grpSp>
      <p:grpSp>
        <p:nvGrpSpPr>
          <p:cNvPr name="Group 4" id="4"/>
          <p:cNvGrpSpPr/>
          <p:nvPr/>
        </p:nvGrpSpPr>
        <p:grpSpPr>
          <a:xfrm rot="0">
            <a:off x="17835213" y="784656"/>
            <a:ext cx="452787" cy="2194624"/>
            <a:chOff x="0" y="0"/>
            <a:chExt cx="293277" cy="1421492"/>
          </a:xfrm>
        </p:grpSpPr>
        <p:sp>
          <p:nvSpPr>
            <p:cNvPr name="Freeform 5" id="5"/>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sp>
        <p:nvSpPr>
          <p:cNvPr name="Freeform 6" id="6"/>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9439592" cy="9429392"/>
            <a:chOff x="0" y="0"/>
            <a:chExt cx="12586123" cy="12572523"/>
          </a:xfrm>
        </p:grpSpPr>
        <p:pic>
          <p:nvPicPr>
            <p:cNvPr name="Picture 8" id="8"/>
            <p:cNvPicPr>
              <a:picLocks noChangeAspect="true"/>
            </p:cNvPicPr>
            <p:nvPr/>
          </p:nvPicPr>
          <p:blipFill>
            <a:blip r:embed="rId4"/>
            <a:srcRect l="1370" t="0" r="1370" b="0"/>
            <a:stretch>
              <a:fillRect/>
            </a:stretch>
          </p:blipFill>
          <p:spPr>
            <a:xfrm flipH="false" flipV="false">
              <a:off x="0" y="0"/>
              <a:ext cx="12586123" cy="12572523"/>
            </a:xfrm>
            <a:prstGeom prst="rect">
              <a:avLst/>
            </a:prstGeom>
          </p:spPr>
        </p:pic>
      </p:grpSp>
      <p:sp>
        <p:nvSpPr>
          <p:cNvPr name="TextBox 9" id="9"/>
          <p:cNvSpPr txBox="true"/>
          <p:nvPr/>
        </p:nvSpPr>
        <p:spPr>
          <a:xfrm rot="0">
            <a:off x="1450694" y="756081"/>
            <a:ext cx="2354754" cy="257175"/>
          </a:xfrm>
          <a:prstGeom prst="rect">
            <a:avLst/>
          </a:prstGeom>
        </p:spPr>
        <p:txBody>
          <a:bodyPr anchor="t" rtlCol="false" tIns="0" lIns="0" bIns="0" rIns="0">
            <a:spAutoFit/>
          </a:bodyPr>
          <a:lstStyle/>
          <a:p>
            <a:pPr>
              <a:lnSpc>
                <a:spcPts val="2100"/>
              </a:lnSpc>
              <a:spcBef>
                <a:spcPct val="0"/>
              </a:spcBef>
            </a:pPr>
            <a:r>
              <a:rPr lang="en-US" sz="1500">
                <a:solidFill>
                  <a:srgbClr val="171616"/>
                </a:solidFill>
                <a:latin typeface="Open Sans"/>
              </a:rPr>
              <a:t>Arowwai Industries</a:t>
            </a:r>
          </a:p>
        </p:txBody>
      </p:sp>
      <p:sp>
        <p:nvSpPr>
          <p:cNvPr name="TextBox 10" id="10"/>
          <p:cNvSpPr txBox="true"/>
          <p:nvPr/>
        </p:nvSpPr>
        <p:spPr>
          <a:xfrm rot="0">
            <a:off x="11033605" y="5095875"/>
            <a:ext cx="5759988" cy="2649220"/>
          </a:xfrm>
          <a:prstGeom prst="rect">
            <a:avLst/>
          </a:prstGeom>
        </p:spPr>
        <p:txBody>
          <a:bodyPr anchor="t" rtlCol="false" tIns="0" lIns="0" bIns="0" rIns="0">
            <a:spAutoFit/>
          </a:bodyPr>
          <a:lstStyle/>
          <a:p>
            <a:pPr>
              <a:lnSpc>
                <a:spcPts val="7040"/>
              </a:lnSpc>
            </a:pPr>
            <a:r>
              <a:rPr lang="en-US" sz="5500">
                <a:solidFill>
                  <a:srgbClr val="FFFFFF"/>
                </a:solidFill>
                <a:latin typeface="Montserrat Ultra-Bold"/>
              </a:rPr>
              <a:t>BIỂU ĐỒ USECASE QUẢN LÝ SÁCH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991152"/>
            <a:ext cx="18288000" cy="6295848"/>
            <a:chOff x="0" y="0"/>
            <a:chExt cx="9537267" cy="3283311"/>
          </a:xfrm>
        </p:grpSpPr>
        <p:sp>
          <p:nvSpPr>
            <p:cNvPr name="Freeform 3" id="3"/>
            <p:cNvSpPr/>
            <p:nvPr/>
          </p:nvSpPr>
          <p:spPr>
            <a:xfrm flipH="false" flipV="false" rot="0">
              <a:off x="0" y="0"/>
              <a:ext cx="9537267" cy="3283311"/>
            </a:xfrm>
            <a:custGeom>
              <a:avLst/>
              <a:gdLst/>
              <a:ahLst/>
              <a:cxnLst/>
              <a:rect r="r" b="b" t="t" l="l"/>
              <a:pathLst>
                <a:path h="3283311" w="9537267">
                  <a:moveTo>
                    <a:pt x="0" y="0"/>
                  </a:moveTo>
                  <a:lnTo>
                    <a:pt x="9537267" y="0"/>
                  </a:lnTo>
                  <a:lnTo>
                    <a:pt x="9537267" y="3283311"/>
                  </a:lnTo>
                  <a:lnTo>
                    <a:pt x="0" y="3283311"/>
                  </a:lnTo>
                  <a:close/>
                </a:path>
              </a:pathLst>
            </a:custGeom>
            <a:solidFill>
              <a:srgbClr val="20252F"/>
            </a:solidFill>
          </p:spPr>
        </p:sp>
      </p:grpSp>
      <p:grpSp>
        <p:nvGrpSpPr>
          <p:cNvPr name="Group 4" id="4"/>
          <p:cNvGrpSpPr/>
          <p:nvPr/>
        </p:nvGrpSpPr>
        <p:grpSpPr>
          <a:xfrm rot="0">
            <a:off x="17835213" y="7063676"/>
            <a:ext cx="452787" cy="2194624"/>
            <a:chOff x="0" y="0"/>
            <a:chExt cx="293277" cy="1421492"/>
          </a:xfrm>
        </p:grpSpPr>
        <p:sp>
          <p:nvSpPr>
            <p:cNvPr name="Freeform 5" id="5"/>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sp>
        <p:nvSpPr>
          <p:cNvPr name="Freeform 6" id="6"/>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9653994" cy="9429392"/>
            <a:chOff x="0" y="0"/>
            <a:chExt cx="12871992" cy="12572523"/>
          </a:xfrm>
        </p:grpSpPr>
        <p:pic>
          <p:nvPicPr>
            <p:cNvPr name="Picture 8" id="8"/>
            <p:cNvPicPr>
              <a:picLocks noChangeAspect="true"/>
            </p:cNvPicPr>
            <p:nvPr/>
          </p:nvPicPr>
          <p:blipFill>
            <a:blip r:embed="rId4"/>
            <a:srcRect l="1229" t="0" r="1229" b="0"/>
            <a:stretch>
              <a:fillRect/>
            </a:stretch>
          </p:blipFill>
          <p:spPr>
            <a:xfrm flipH="false" flipV="false">
              <a:off x="0" y="0"/>
              <a:ext cx="12871992" cy="12572523"/>
            </a:xfrm>
            <a:prstGeom prst="rect">
              <a:avLst/>
            </a:prstGeom>
          </p:spPr>
        </p:pic>
      </p:grpSp>
      <p:sp>
        <p:nvSpPr>
          <p:cNvPr name="TextBox 9" id="9"/>
          <p:cNvSpPr txBox="true"/>
          <p:nvPr/>
        </p:nvSpPr>
        <p:spPr>
          <a:xfrm rot="0">
            <a:off x="1450694" y="756081"/>
            <a:ext cx="2354754" cy="257175"/>
          </a:xfrm>
          <a:prstGeom prst="rect">
            <a:avLst/>
          </a:prstGeom>
        </p:spPr>
        <p:txBody>
          <a:bodyPr anchor="t" rtlCol="false" tIns="0" lIns="0" bIns="0" rIns="0">
            <a:spAutoFit/>
          </a:bodyPr>
          <a:lstStyle/>
          <a:p>
            <a:pPr>
              <a:lnSpc>
                <a:spcPts val="2100"/>
              </a:lnSpc>
              <a:spcBef>
                <a:spcPct val="0"/>
              </a:spcBef>
            </a:pPr>
            <a:r>
              <a:rPr lang="en-US" sz="1500">
                <a:solidFill>
                  <a:srgbClr val="171616"/>
                </a:solidFill>
                <a:latin typeface="Open Sans"/>
              </a:rPr>
              <a:t>Arowwai Industries</a:t>
            </a:r>
          </a:p>
        </p:txBody>
      </p:sp>
      <p:sp>
        <p:nvSpPr>
          <p:cNvPr name="TextBox 10" id="10"/>
          <p:cNvSpPr txBox="true"/>
          <p:nvPr/>
        </p:nvSpPr>
        <p:spPr>
          <a:xfrm rot="0">
            <a:off x="10721747" y="981075"/>
            <a:ext cx="6977028" cy="1763395"/>
          </a:xfrm>
          <a:prstGeom prst="rect">
            <a:avLst/>
          </a:prstGeom>
        </p:spPr>
        <p:txBody>
          <a:bodyPr anchor="t" rtlCol="false" tIns="0" lIns="0" bIns="0" rIns="0">
            <a:spAutoFit/>
          </a:bodyPr>
          <a:lstStyle/>
          <a:p>
            <a:pPr>
              <a:lnSpc>
                <a:spcPts val="7040"/>
              </a:lnSpc>
            </a:pPr>
            <a:r>
              <a:rPr lang="en-US" sz="5500">
                <a:solidFill>
                  <a:srgbClr val="000000"/>
                </a:solidFill>
                <a:latin typeface="Montserrat Ultra-Bold"/>
              </a:rPr>
              <a:t>BIỂU ĐỒ USECASE </a:t>
            </a:r>
          </a:p>
          <a:p>
            <a:pPr>
              <a:lnSpc>
                <a:spcPts val="7040"/>
              </a:lnSpc>
            </a:pPr>
            <a:r>
              <a:rPr lang="en-US" sz="5500">
                <a:solidFill>
                  <a:srgbClr val="000000"/>
                </a:solidFill>
                <a:latin typeface="Montserrat Ultra-Bold"/>
              </a:rPr>
              <a:t>QUẢN LÝ ĐỘC GIẢ</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991152"/>
            <a:ext cx="18288000" cy="6295848"/>
            <a:chOff x="0" y="0"/>
            <a:chExt cx="9537267" cy="3283311"/>
          </a:xfrm>
        </p:grpSpPr>
        <p:sp>
          <p:nvSpPr>
            <p:cNvPr name="Freeform 3" id="3"/>
            <p:cNvSpPr/>
            <p:nvPr/>
          </p:nvSpPr>
          <p:spPr>
            <a:xfrm flipH="false" flipV="false" rot="0">
              <a:off x="0" y="0"/>
              <a:ext cx="9537267" cy="3283311"/>
            </a:xfrm>
            <a:custGeom>
              <a:avLst/>
              <a:gdLst/>
              <a:ahLst/>
              <a:cxnLst/>
              <a:rect r="r" b="b" t="t" l="l"/>
              <a:pathLst>
                <a:path h="3283311" w="9537267">
                  <a:moveTo>
                    <a:pt x="0" y="0"/>
                  </a:moveTo>
                  <a:lnTo>
                    <a:pt x="9537267" y="0"/>
                  </a:lnTo>
                  <a:lnTo>
                    <a:pt x="9537267" y="3283311"/>
                  </a:lnTo>
                  <a:lnTo>
                    <a:pt x="0" y="3283311"/>
                  </a:lnTo>
                  <a:close/>
                </a:path>
              </a:pathLst>
            </a:custGeom>
            <a:solidFill>
              <a:srgbClr val="20252F"/>
            </a:solidFill>
          </p:spPr>
        </p:sp>
      </p:grpSp>
      <p:grpSp>
        <p:nvGrpSpPr>
          <p:cNvPr name="Group 4" id="4"/>
          <p:cNvGrpSpPr/>
          <p:nvPr/>
        </p:nvGrpSpPr>
        <p:grpSpPr>
          <a:xfrm rot="0">
            <a:off x="17835213" y="7063676"/>
            <a:ext cx="452787" cy="2194624"/>
            <a:chOff x="0" y="0"/>
            <a:chExt cx="293277" cy="1421492"/>
          </a:xfrm>
        </p:grpSpPr>
        <p:sp>
          <p:nvSpPr>
            <p:cNvPr name="Freeform 5" id="5"/>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sp>
        <p:nvSpPr>
          <p:cNvPr name="Freeform 6" id="6"/>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17259300" cy="9429392"/>
            <a:chOff x="0" y="0"/>
            <a:chExt cx="23012400" cy="12572523"/>
          </a:xfrm>
        </p:grpSpPr>
        <p:pic>
          <p:nvPicPr>
            <p:cNvPr name="Picture 8" id="8"/>
            <p:cNvPicPr>
              <a:picLocks noChangeAspect="true"/>
            </p:cNvPicPr>
            <p:nvPr/>
          </p:nvPicPr>
          <p:blipFill>
            <a:blip r:embed="rId4"/>
            <a:srcRect l="0" t="535" r="0" b="535"/>
            <a:stretch>
              <a:fillRect/>
            </a:stretch>
          </p:blipFill>
          <p:spPr>
            <a:xfrm flipH="false" flipV="false">
              <a:off x="0" y="0"/>
              <a:ext cx="23012400" cy="12572523"/>
            </a:xfrm>
            <a:prstGeom prst="rect">
              <a:avLst/>
            </a:prstGeom>
          </p:spPr>
        </p:pic>
      </p:grpSp>
      <p:sp>
        <p:nvSpPr>
          <p:cNvPr name="TextBox 9" id="9"/>
          <p:cNvSpPr txBox="true"/>
          <p:nvPr/>
        </p:nvSpPr>
        <p:spPr>
          <a:xfrm rot="0">
            <a:off x="456648" y="410195"/>
            <a:ext cx="7007418" cy="2416175"/>
          </a:xfrm>
          <a:prstGeom prst="rect">
            <a:avLst/>
          </a:prstGeom>
        </p:spPr>
        <p:txBody>
          <a:bodyPr anchor="t" rtlCol="false" tIns="0" lIns="0" bIns="0" rIns="0">
            <a:spAutoFit/>
          </a:bodyPr>
          <a:lstStyle/>
          <a:p>
            <a:pPr>
              <a:lnSpc>
                <a:spcPts val="6400"/>
              </a:lnSpc>
            </a:pPr>
            <a:r>
              <a:rPr lang="en-US" sz="5000">
                <a:solidFill>
                  <a:srgbClr val="000000"/>
                </a:solidFill>
                <a:latin typeface="Montserrat Ultra-Bold"/>
              </a:rPr>
              <a:t>BIỂU ĐỒ USECASE QUẢN LÝ MƯỢN, TRẢ</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3703457"/>
            <a:ext cx="16230600" cy="5554843"/>
          </a:xfrm>
          <a:prstGeom prst="rect">
            <a:avLst/>
          </a:prstGeom>
          <a:solidFill>
            <a:srgbClr val="213559"/>
          </a:solidFill>
        </p:spPr>
      </p:sp>
      <p:grpSp>
        <p:nvGrpSpPr>
          <p:cNvPr name="Group 5" id="5"/>
          <p:cNvGrpSpPr>
            <a:grpSpLocks noChangeAspect="true"/>
          </p:cNvGrpSpPr>
          <p:nvPr/>
        </p:nvGrpSpPr>
        <p:grpSpPr>
          <a:xfrm rot="0">
            <a:off x="9639230" y="-203728"/>
            <a:ext cx="8944351" cy="10694456"/>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t="0" r="-50549" b="0"/>
              </a:stretch>
            </a:blipFill>
          </p:spPr>
        </p:sp>
      </p:grpSp>
      <p:sp>
        <p:nvSpPr>
          <p:cNvPr name="TextBox 7" id="7"/>
          <p:cNvSpPr txBox="true"/>
          <p:nvPr/>
        </p:nvSpPr>
        <p:spPr>
          <a:xfrm rot="0">
            <a:off x="1721527" y="4504097"/>
            <a:ext cx="7119467" cy="3176056"/>
          </a:xfrm>
          <a:prstGeom prst="rect">
            <a:avLst/>
          </a:prstGeom>
        </p:spPr>
        <p:txBody>
          <a:bodyPr anchor="t" rtlCol="false" tIns="0" lIns="0" bIns="0" rIns="0">
            <a:spAutoFit/>
          </a:bodyPr>
          <a:lstStyle/>
          <a:p>
            <a:pPr marL="627524" indent="-313762" lvl="1">
              <a:lnSpc>
                <a:spcPts val="6539"/>
              </a:lnSpc>
              <a:buFont typeface="Arial"/>
              <a:buChar char="•"/>
            </a:pPr>
            <a:r>
              <a:rPr lang="en-US" sz="2906" spc="58">
                <a:solidFill>
                  <a:srgbClr val="FFFFFF"/>
                </a:solidFill>
                <a:latin typeface="Montserrat"/>
              </a:rPr>
              <a:t>Biểu đồ lớp hệ thống</a:t>
            </a:r>
          </a:p>
          <a:p>
            <a:pPr marL="627524" indent="-313762" lvl="1">
              <a:lnSpc>
                <a:spcPts val="6539"/>
              </a:lnSpc>
              <a:buFont typeface="Arial"/>
              <a:buChar char="•"/>
            </a:pPr>
            <a:r>
              <a:rPr lang="en-US" sz="2906" spc="58">
                <a:solidFill>
                  <a:srgbClr val="FFFFFF"/>
                </a:solidFill>
                <a:latin typeface="Montserrat"/>
              </a:rPr>
              <a:t>Biểu đồ lớp độc giả</a:t>
            </a:r>
          </a:p>
          <a:p>
            <a:pPr marL="627524" indent="-313762" lvl="1">
              <a:lnSpc>
                <a:spcPts val="6539"/>
              </a:lnSpc>
              <a:buFont typeface="Arial"/>
              <a:buChar char="•"/>
            </a:pPr>
            <a:r>
              <a:rPr lang="en-US" sz="2906" spc="58">
                <a:solidFill>
                  <a:srgbClr val="FFFFFF"/>
                </a:solidFill>
                <a:latin typeface="Montserrat"/>
              </a:rPr>
              <a:t>Biểu đồ lớp sách</a:t>
            </a:r>
          </a:p>
          <a:p>
            <a:pPr marL="627524" indent="-313762" lvl="1">
              <a:lnSpc>
                <a:spcPts val="6539"/>
              </a:lnSpc>
              <a:buFont typeface="Arial"/>
              <a:buChar char="•"/>
            </a:pPr>
            <a:r>
              <a:rPr lang="en-US" sz="2906" spc="58">
                <a:solidFill>
                  <a:srgbClr val="FFFFFF"/>
                </a:solidFill>
                <a:latin typeface="Montserrat"/>
              </a:rPr>
              <a:t>Biểu đồ lớp mượn trả</a:t>
            </a:r>
          </a:p>
        </p:txBody>
      </p:sp>
      <p:sp>
        <p:nvSpPr>
          <p:cNvPr name="Freeform 8" id="8"/>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23611" y="2052686"/>
            <a:ext cx="8115300" cy="1092371"/>
          </a:xfrm>
          <a:prstGeom prst="rect">
            <a:avLst/>
          </a:prstGeom>
        </p:spPr>
        <p:txBody>
          <a:bodyPr anchor="t" rtlCol="false" tIns="0" lIns="0" bIns="0" rIns="0">
            <a:spAutoFit/>
          </a:bodyPr>
          <a:lstStyle/>
          <a:p>
            <a:pPr>
              <a:lnSpc>
                <a:spcPts val="8862"/>
              </a:lnSpc>
            </a:pPr>
            <a:r>
              <a:rPr lang="en-US" sz="6923">
                <a:solidFill>
                  <a:srgbClr val="F6A429"/>
                </a:solidFill>
                <a:latin typeface="Montserrat Ultra-Bold"/>
              </a:rPr>
              <a:t>BIỂU ĐỒ LỚP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57686" y="0"/>
            <a:ext cx="7230314" cy="10287000"/>
            <a:chOff x="0" y="0"/>
            <a:chExt cx="9640419" cy="13716000"/>
          </a:xfrm>
        </p:grpSpPr>
        <p:pic>
          <p:nvPicPr>
            <p:cNvPr name="Picture 3" id="3"/>
            <p:cNvPicPr>
              <a:picLocks noChangeAspect="true"/>
            </p:cNvPicPr>
            <p:nvPr/>
          </p:nvPicPr>
          <p:blipFill>
            <a:blip r:embed="rId2"/>
            <a:srcRect l="26607" t="0" r="26607" b="0"/>
            <a:stretch>
              <a:fillRect/>
            </a:stretch>
          </p:blipFill>
          <p:spPr>
            <a:xfrm flipH="false" flipV="false">
              <a:off x="0" y="0"/>
              <a:ext cx="9640419" cy="13716000"/>
            </a:xfrm>
            <a:prstGeom prst="rect">
              <a:avLst/>
            </a:prstGeom>
          </p:spPr>
        </p:pic>
      </p:grpSp>
      <p:grpSp>
        <p:nvGrpSpPr>
          <p:cNvPr name="Group 4" id="4"/>
          <p:cNvGrpSpPr/>
          <p:nvPr/>
        </p:nvGrpSpPr>
        <p:grpSpPr>
          <a:xfrm rot="0">
            <a:off x="11057686" y="6961425"/>
            <a:ext cx="5511140" cy="2661221"/>
            <a:chOff x="0" y="0"/>
            <a:chExt cx="516952" cy="249626"/>
          </a:xfrm>
        </p:grpSpPr>
        <p:sp>
          <p:nvSpPr>
            <p:cNvPr name="Freeform 5" id="5"/>
            <p:cNvSpPr/>
            <p:nvPr/>
          </p:nvSpPr>
          <p:spPr>
            <a:xfrm flipH="false" flipV="false" rot="0">
              <a:off x="0" y="0"/>
              <a:ext cx="516952" cy="249626"/>
            </a:xfrm>
            <a:custGeom>
              <a:avLst/>
              <a:gdLst/>
              <a:ahLst/>
              <a:cxnLst/>
              <a:rect r="r" b="b" t="t" l="l"/>
              <a:pathLst>
                <a:path h="249626" w="516952">
                  <a:moveTo>
                    <a:pt x="0" y="0"/>
                  </a:moveTo>
                  <a:lnTo>
                    <a:pt x="516952" y="0"/>
                  </a:lnTo>
                  <a:lnTo>
                    <a:pt x="516952" y="249626"/>
                  </a:lnTo>
                  <a:lnTo>
                    <a:pt x="0" y="249626"/>
                  </a:lnTo>
                  <a:close/>
                </a:path>
              </a:pathLst>
            </a:custGeom>
            <a:solidFill>
              <a:srgbClr val="FFCE08"/>
            </a:solidFill>
          </p:spPr>
        </p:sp>
        <p:sp>
          <p:nvSpPr>
            <p:cNvPr name="TextBox 6" id="6"/>
            <p:cNvSpPr txBox="true"/>
            <p:nvPr/>
          </p:nvSpPr>
          <p:spPr>
            <a:xfrm>
              <a:off x="0" y="-38100"/>
              <a:ext cx="516952" cy="28772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114151" y="4573947"/>
            <a:ext cx="695409" cy="69540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52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114151" y="6348173"/>
            <a:ext cx="695409" cy="69540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52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114151" y="5461060"/>
            <a:ext cx="695409" cy="69540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52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2114151" y="7235286"/>
            <a:ext cx="695409" cy="695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52F"/>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114151" y="8122399"/>
            <a:ext cx="695409" cy="69540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52F"/>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rot="-10800000">
            <a:off x="1028700" y="4002447"/>
            <a:ext cx="2312031" cy="0"/>
          </a:xfrm>
          <a:prstGeom prst="line">
            <a:avLst/>
          </a:prstGeom>
          <a:ln cap="flat" w="19050">
            <a:solidFill>
              <a:srgbClr val="000000"/>
            </a:solidFill>
            <a:prstDash val="solid"/>
            <a:headEnd type="none" len="sm" w="sm"/>
            <a:tailEnd type="none" len="sm" w="sm"/>
          </a:ln>
        </p:spPr>
      </p:sp>
      <p:sp>
        <p:nvSpPr>
          <p:cNvPr name="Freeform 23" id="23"/>
          <p:cNvSpPr/>
          <p:nvPr/>
        </p:nvSpPr>
        <p:spPr>
          <a:xfrm flipH="false" flipV="false" rot="0">
            <a:off x="2294950" y="4713087"/>
            <a:ext cx="224260" cy="417229"/>
          </a:xfrm>
          <a:custGeom>
            <a:avLst/>
            <a:gdLst/>
            <a:ahLst/>
            <a:cxnLst/>
            <a:rect r="r" b="b" t="t" l="l"/>
            <a:pathLst>
              <a:path h="417229" w="224260">
                <a:moveTo>
                  <a:pt x="0" y="0"/>
                </a:moveTo>
                <a:lnTo>
                  <a:pt x="224261" y="0"/>
                </a:lnTo>
                <a:lnTo>
                  <a:pt x="224261" y="417229"/>
                </a:lnTo>
                <a:lnTo>
                  <a:pt x="0" y="4172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2265654" y="5628272"/>
            <a:ext cx="282852" cy="329377"/>
          </a:xfrm>
          <a:custGeom>
            <a:avLst/>
            <a:gdLst/>
            <a:ahLst/>
            <a:cxnLst/>
            <a:rect r="r" b="b" t="t" l="l"/>
            <a:pathLst>
              <a:path h="329377" w="282852">
                <a:moveTo>
                  <a:pt x="0" y="0"/>
                </a:moveTo>
                <a:lnTo>
                  <a:pt x="282853" y="0"/>
                </a:lnTo>
                <a:lnTo>
                  <a:pt x="282853" y="329376"/>
                </a:lnTo>
                <a:lnTo>
                  <a:pt x="0" y="329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2283506" y="6520332"/>
            <a:ext cx="297555" cy="351191"/>
          </a:xfrm>
          <a:custGeom>
            <a:avLst/>
            <a:gdLst/>
            <a:ahLst/>
            <a:cxnLst/>
            <a:rect r="r" b="b" t="t" l="l"/>
            <a:pathLst>
              <a:path h="351191" w="297555">
                <a:moveTo>
                  <a:pt x="0" y="0"/>
                </a:moveTo>
                <a:lnTo>
                  <a:pt x="297555" y="0"/>
                </a:lnTo>
                <a:lnTo>
                  <a:pt x="297555" y="351191"/>
                </a:lnTo>
                <a:lnTo>
                  <a:pt x="0" y="351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2283506" y="7404923"/>
            <a:ext cx="314976" cy="322226"/>
          </a:xfrm>
          <a:custGeom>
            <a:avLst/>
            <a:gdLst/>
            <a:ahLst/>
            <a:cxnLst/>
            <a:rect r="r" b="b" t="t" l="l"/>
            <a:pathLst>
              <a:path h="322226" w="314976">
                <a:moveTo>
                  <a:pt x="0" y="0"/>
                </a:moveTo>
                <a:lnTo>
                  <a:pt x="314976" y="0"/>
                </a:lnTo>
                <a:lnTo>
                  <a:pt x="314976" y="322226"/>
                </a:lnTo>
                <a:lnTo>
                  <a:pt x="0" y="3222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2294950" y="8292036"/>
            <a:ext cx="301828" cy="356235"/>
          </a:xfrm>
          <a:custGeom>
            <a:avLst/>
            <a:gdLst/>
            <a:ahLst/>
            <a:cxnLst/>
            <a:rect r="r" b="b" t="t" l="l"/>
            <a:pathLst>
              <a:path h="356235" w="301828">
                <a:moveTo>
                  <a:pt x="0" y="0"/>
                </a:moveTo>
                <a:lnTo>
                  <a:pt x="301828" y="0"/>
                </a:lnTo>
                <a:lnTo>
                  <a:pt x="301828" y="356235"/>
                </a:lnTo>
                <a:lnTo>
                  <a:pt x="0" y="35623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8" id="28"/>
          <p:cNvSpPr txBox="true"/>
          <p:nvPr/>
        </p:nvSpPr>
        <p:spPr>
          <a:xfrm rot="0">
            <a:off x="976222" y="2741972"/>
            <a:ext cx="9100765" cy="1069976"/>
          </a:xfrm>
          <a:prstGeom prst="rect">
            <a:avLst/>
          </a:prstGeom>
        </p:spPr>
        <p:txBody>
          <a:bodyPr anchor="t" rtlCol="false" tIns="0" lIns="0" bIns="0" rIns="0">
            <a:spAutoFit/>
          </a:bodyPr>
          <a:lstStyle/>
          <a:p>
            <a:pPr>
              <a:lnSpc>
                <a:spcPts val="8000"/>
              </a:lnSpc>
            </a:pPr>
            <a:r>
              <a:rPr lang="en-US" sz="8000">
                <a:solidFill>
                  <a:srgbClr val="000000"/>
                </a:solidFill>
                <a:latin typeface="Aileron Bold"/>
              </a:rPr>
              <a:t>Mục lục</a:t>
            </a:r>
          </a:p>
        </p:txBody>
      </p:sp>
      <p:sp>
        <p:nvSpPr>
          <p:cNvPr name="TextBox 29" id="29"/>
          <p:cNvSpPr txBox="true"/>
          <p:nvPr/>
        </p:nvSpPr>
        <p:spPr>
          <a:xfrm rot="0">
            <a:off x="3127556" y="4781684"/>
            <a:ext cx="4798096" cy="318135"/>
          </a:xfrm>
          <a:prstGeom prst="rect">
            <a:avLst/>
          </a:prstGeom>
        </p:spPr>
        <p:txBody>
          <a:bodyPr anchor="t" rtlCol="false" tIns="0" lIns="0" bIns="0" rIns="0">
            <a:spAutoFit/>
          </a:bodyPr>
          <a:lstStyle/>
          <a:p>
            <a:pPr>
              <a:lnSpc>
                <a:spcPts val="2399"/>
              </a:lnSpc>
            </a:pPr>
            <a:r>
              <a:rPr lang="en-US" sz="2399">
                <a:solidFill>
                  <a:srgbClr val="000000"/>
                </a:solidFill>
                <a:latin typeface="Blacker Sans Text Bold"/>
              </a:rPr>
              <a:t>TỔNG QUAN VỀ ĐỀ TÀI</a:t>
            </a:r>
          </a:p>
        </p:txBody>
      </p:sp>
      <p:sp>
        <p:nvSpPr>
          <p:cNvPr name="TextBox 30" id="30"/>
          <p:cNvSpPr txBox="true"/>
          <p:nvPr/>
        </p:nvSpPr>
        <p:spPr>
          <a:xfrm rot="0">
            <a:off x="3127556" y="6555910"/>
            <a:ext cx="4798096" cy="318135"/>
          </a:xfrm>
          <a:prstGeom prst="rect">
            <a:avLst/>
          </a:prstGeom>
        </p:spPr>
        <p:txBody>
          <a:bodyPr anchor="t" rtlCol="false" tIns="0" lIns="0" bIns="0" rIns="0">
            <a:spAutoFit/>
          </a:bodyPr>
          <a:lstStyle/>
          <a:p>
            <a:pPr>
              <a:lnSpc>
                <a:spcPts val="2399"/>
              </a:lnSpc>
            </a:pPr>
            <a:r>
              <a:rPr lang="en-US" sz="2399">
                <a:solidFill>
                  <a:srgbClr val="000000"/>
                </a:solidFill>
                <a:latin typeface="Blacker Sans Text Bold"/>
              </a:rPr>
              <a:t>PHÂN TÍCH THIẾT KẾ HỆ THỐNG</a:t>
            </a:r>
          </a:p>
        </p:txBody>
      </p:sp>
      <p:sp>
        <p:nvSpPr>
          <p:cNvPr name="TextBox 31" id="31"/>
          <p:cNvSpPr txBox="true"/>
          <p:nvPr/>
        </p:nvSpPr>
        <p:spPr>
          <a:xfrm rot="0">
            <a:off x="3127556" y="5668797"/>
            <a:ext cx="4798096" cy="318135"/>
          </a:xfrm>
          <a:prstGeom prst="rect">
            <a:avLst/>
          </a:prstGeom>
        </p:spPr>
        <p:txBody>
          <a:bodyPr anchor="t" rtlCol="false" tIns="0" lIns="0" bIns="0" rIns="0">
            <a:spAutoFit/>
          </a:bodyPr>
          <a:lstStyle/>
          <a:p>
            <a:pPr>
              <a:lnSpc>
                <a:spcPts val="2399"/>
              </a:lnSpc>
            </a:pPr>
            <a:r>
              <a:rPr lang="en-US" sz="2399">
                <a:solidFill>
                  <a:srgbClr val="000000"/>
                </a:solidFill>
                <a:latin typeface="Blacker Sans Text Bold"/>
              </a:rPr>
              <a:t>CÔNG CỤ THỰC HIỆN</a:t>
            </a:r>
          </a:p>
        </p:txBody>
      </p:sp>
      <p:sp>
        <p:nvSpPr>
          <p:cNvPr name="TextBox 32" id="32"/>
          <p:cNvSpPr txBox="true"/>
          <p:nvPr/>
        </p:nvSpPr>
        <p:spPr>
          <a:xfrm rot="0">
            <a:off x="3127556" y="7443023"/>
            <a:ext cx="4798096" cy="318135"/>
          </a:xfrm>
          <a:prstGeom prst="rect">
            <a:avLst/>
          </a:prstGeom>
        </p:spPr>
        <p:txBody>
          <a:bodyPr anchor="t" rtlCol="false" tIns="0" lIns="0" bIns="0" rIns="0">
            <a:spAutoFit/>
          </a:bodyPr>
          <a:lstStyle/>
          <a:p>
            <a:pPr>
              <a:lnSpc>
                <a:spcPts val="2399"/>
              </a:lnSpc>
            </a:pPr>
            <a:r>
              <a:rPr lang="en-US" sz="2399">
                <a:solidFill>
                  <a:srgbClr val="000000"/>
                </a:solidFill>
                <a:latin typeface="Blacker Sans Text Bold"/>
              </a:rPr>
              <a:t>GIAO DIỆN HỆ THỐNG</a:t>
            </a:r>
          </a:p>
        </p:txBody>
      </p:sp>
      <p:sp>
        <p:nvSpPr>
          <p:cNvPr name="TextBox 33" id="33"/>
          <p:cNvSpPr txBox="true"/>
          <p:nvPr/>
        </p:nvSpPr>
        <p:spPr>
          <a:xfrm rot="0">
            <a:off x="3127556" y="8330136"/>
            <a:ext cx="4798096" cy="318135"/>
          </a:xfrm>
          <a:prstGeom prst="rect">
            <a:avLst/>
          </a:prstGeom>
        </p:spPr>
        <p:txBody>
          <a:bodyPr anchor="t" rtlCol="false" tIns="0" lIns="0" bIns="0" rIns="0">
            <a:spAutoFit/>
          </a:bodyPr>
          <a:lstStyle/>
          <a:p>
            <a:pPr>
              <a:lnSpc>
                <a:spcPts val="2399"/>
              </a:lnSpc>
            </a:pPr>
            <a:r>
              <a:rPr lang="en-US" sz="2399">
                <a:solidFill>
                  <a:srgbClr val="000000"/>
                </a:solidFill>
                <a:latin typeface="Blacker Sans Text Bold"/>
              </a:rPr>
              <a:t>KẾT LUẬN</a:t>
            </a:r>
          </a:p>
        </p:txBody>
      </p:sp>
      <p:sp>
        <p:nvSpPr>
          <p:cNvPr name="TextBox 34" id="34"/>
          <p:cNvSpPr txBox="true"/>
          <p:nvPr/>
        </p:nvSpPr>
        <p:spPr>
          <a:xfrm rot="0">
            <a:off x="1028700" y="759173"/>
            <a:ext cx="7595160" cy="255204"/>
          </a:xfrm>
          <a:prstGeom prst="rect">
            <a:avLst/>
          </a:prstGeom>
        </p:spPr>
        <p:txBody>
          <a:bodyPr anchor="t" rtlCol="false" tIns="0" lIns="0" bIns="0" rIns="0">
            <a:spAutoFit/>
          </a:bodyPr>
          <a:lstStyle/>
          <a:p>
            <a:pPr>
              <a:lnSpc>
                <a:spcPts val="1800"/>
              </a:lnSpc>
            </a:pPr>
            <a:r>
              <a:rPr lang="en-US" sz="1800" spc="359">
                <a:solidFill>
                  <a:srgbClr val="737373"/>
                </a:solidFill>
                <a:latin typeface="Blacker Sans Text"/>
              </a:rPr>
              <a:t>COMPANY PROFILE PRESENTATION</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grpSp>
        <p:nvGrpSpPr>
          <p:cNvPr name="Group 4" id="4"/>
          <p:cNvGrpSpPr/>
          <p:nvPr/>
        </p:nvGrpSpPr>
        <p:grpSpPr>
          <a:xfrm rot="0">
            <a:off x="1450694" y="5051295"/>
            <a:ext cx="7414260" cy="4207005"/>
            <a:chOff x="0" y="0"/>
            <a:chExt cx="3866567" cy="2193971"/>
          </a:xfrm>
        </p:grpSpPr>
        <p:sp>
          <p:nvSpPr>
            <p:cNvPr name="Freeform 5" id="5"/>
            <p:cNvSpPr/>
            <p:nvPr/>
          </p:nvSpPr>
          <p:spPr>
            <a:xfrm flipH="false" flipV="false" rot="0">
              <a:off x="0" y="0"/>
              <a:ext cx="3866567" cy="2193971"/>
            </a:xfrm>
            <a:custGeom>
              <a:avLst/>
              <a:gdLst/>
              <a:ahLst/>
              <a:cxnLst/>
              <a:rect r="r" b="b" t="t" l="l"/>
              <a:pathLst>
                <a:path h="2193971" w="3866567">
                  <a:moveTo>
                    <a:pt x="0" y="0"/>
                  </a:moveTo>
                  <a:lnTo>
                    <a:pt x="3866567" y="0"/>
                  </a:lnTo>
                  <a:lnTo>
                    <a:pt x="3866567" y="2193971"/>
                  </a:lnTo>
                  <a:lnTo>
                    <a:pt x="0" y="2193971"/>
                  </a:lnTo>
                  <a:close/>
                </a:path>
              </a:pathLst>
            </a:custGeom>
            <a:solidFill>
              <a:srgbClr val="F6A429"/>
            </a:solidFill>
          </p:spPr>
        </p:sp>
      </p:grpSp>
      <p:grpSp>
        <p:nvGrpSpPr>
          <p:cNvPr name="Group 6" id="6"/>
          <p:cNvGrpSpPr/>
          <p:nvPr/>
        </p:nvGrpSpPr>
        <p:grpSpPr>
          <a:xfrm rot="0">
            <a:off x="10875453" y="784656"/>
            <a:ext cx="4255565" cy="1234447"/>
            <a:chOff x="0" y="0"/>
            <a:chExt cx="1120807" cy="325122"/>
          </a:xfrm>
        </p:grpSpPr>
        <p:sp>
          <p:nvSpPr>
            <p:cNvPr name="Freeform 7" id="7"/>
            <p:cNvSpPr/>
            <p:nvPr/>
          </p:nvSpPr>
          <p:spPr>
            <a:xfrm flipH="false" flipV="false" rot="0">
              <a:off x="0" y="0"/>
              <a:ext cx="1120807" cy="325122"/>
            </a:xfrm>
            <a:custGeom>
              <a:avLst/>
              <a:gdLst/>
              <a:ahLst/>
              <a:cxnLst/>
              <a:rect r="r" b="b" t="t" l="l"/>
              <a:pathLst>
                <a:path h="325122" w="1120807">
                  <a:moveTo>
                    <a:pt x="0" y="0"/>
                  </a:moveTo>
                  <a:lnTo>
                    <a:pt x="1120807" y="0"/>
                  </a:lnTo>
                  <a:lnTo>
                    <a:pt x="1120807" y="325122"/>
                  </a:lnTo>
                  <a:lnTo>
                    <a:pt x="0" y="325122"/>
                  </a:lnTo>
                  <a:close/>
                </a:path>
              </a:pathLst>
            </a:custGeom>
            <a:solidFill>
              <a:srgbClr val="FFFFFF"/>
            </a:solidFill>
            <a:ln w="38100" cap="sq">
              <a:solidFill>
                <a:srgbClr val="000000"/>
              </a:solidFill>
              <a:prstDash val="solid"/>
              <a:miter/>
            </a:ln>
          </p:spPr>
        </p:sp>
        <p:sp>
          <p:nvSpPr>
            <p:cNvPr name="TextBox 8" id="8"/>
            <p:cNvSpPr txBox="true"/>
            <p:nvPr/>
          </p:nvSpPr>
          <p:spPr>
            <a:xfrm>
              <a:off x="0" y="-38100"/>
              <a:ext cx="1120807" cy="363222"/>
            </a:xfrm>
            <a:prstGeom prst="rect">
              <a:avLst/>
            </a:prstGeom>
          </p:spPr>
          <p:txBody>
            <a:bodyPr anchor="ctr" rtlCol="false" tIns="50800" lIns="50800" bIns="50800" rIns="50800"/>
            <a:lstStyle/>
            <a:p>
              <a:pPr algn="ctr">
                <a:lnSpc>
                  <a:spcPts val="2659"/>
                </a:lnSpc>
              </a:pPr>
              <a:r>
                <a:rPr lang="en-US" sz="1899">
                  <a:solidFill>
                    <a:srgbClr val="000000"/>
                  </a:solidFill>
                  <a:latin typeface="Aileron"/>
                </a:rPr>
                <a:t>Users</a:t>
              </a:r>
            </a:p>
          </p:txBody>
        </p:sp>
      </p:grpSp>
      <p:sp>
        <p:nvSpPr>
          <p:cNvPr name="TextBox 9" id="9"/>
          <p:cNvSpPr txBox="true"/>
          <p:nvPr/>
        </p:nvSpPr>
        <p:spPr>
          <a:xfrm rot="0">
            <a:off x="1723569" y="6334472"/>
            <a:ext cx="6446784" cy="1763395"/>
          </a:xfrm>
          <a:prstGeom prst="rect">
            <a:avLst/>
          </a:prstGeom>
        </p:spPr>
        <p:txBody>
          <a:bodyPr anchor="t" rtlCol="false" tIns="0" lIns="0" bIns="0" rIns="0">
            <a:spAutoFit/>
          </a:bodyPr>
          <a:lstStyle/>
          <a:p>
            <a:pPr>
              <a:lnSpc>
                <a:spcPts val="7040"/>
              </a:lnSpc>
            </a:pPr>
            <a:r>
              <a:rPr lang="en-US" sz="5500">
                <a:solidFill>
                  <a:srgbClr val="FFFFFF"/>
                </a:solidFill>
                <a:latin typeface="Montserrat Ultra-Bold"/>
              </a:rPr>
              <a:t>BIỂU ĐỒ LỚP HỆ THỐNG</a:t>
            </a:r>
          </a:p>
        </p:txBody>
      </p:sp>
      <p:grpSp>
        <p:nvGrpSpPr>
          <p:cNvPr name="Group 10" id="10"/>
          <p:cNvGrpSpPr/>
          <p:nvPr/>
        </p:nvGrpSpPr>
        <p:grpSpPr>
          <a:xfrm rot="0">
            <a:off x="10875453" y="2038570"/>
            <a:ext cx="4255565" cy="4419727"/>
            <a:chOff x="0" y="0"/>
            <a:chExt cx="1120807" cy="1164043"/>
          </a:xfrm>
        </p:grpSpPr>
        <p:sp>
          <p:nvSpPr>
            <p:cNvPr name="Freeform 11" id="11"/>
            <p:cNvSpPr/>
            <p:nvPr/>
          </p:nvSpPr>
          <p:spPr>
            <a:xfrm flipH="false" flipV="false" rot="0">
              <a:off x="0" y="0"/>
              <a:ext cx="1120807" cy="1164043"/>
            </a:xfrm>
            <a:custGeom>
              <a:avLst/>
              <a:gdLst/>
              <a:ahLst/>
              <a:cxnLst/>
              <a:rect r="r" b="b" t="t" l="l"/>
              <a:pathLst>
                <a:path h="1164043" w="1120807">
                  <a:moveTo>
                    <a:pt x="0" y="0"/>
                  </a:moveTo>
                  <a:lnTo>
                    <a:pt x="1120807" y="0"/>
                  </a:lnTo>
                  <a:lnTo>
                    <a:pt x="1120807" y="1164043"/>
                  </a:lnTo>
                  <a:lnTo>
                    <a:pt x="0" y="1164043"/>
                  </a:lnTo>
                  <a:close/>
                </a:path>
              </a:pathLst>
            </a:custGeom>
            <a:solidFill>
              <a:srgbClr val="FFFFFF"/>
            </a:solidFill>
            <a:ln w="38100" cap="sq">
              <a:solidFill>
                <a:srgbClr val="000000"/>
              </a:solidFill>
              <a:prstDash val="solid"/>
              <a:miter/>
            </a:ln>
          </p:spPr>
        </p:sp>
        <p:sp>
          <p:nvSpPr>
            <p:cNvPr name="TextBox 12" id="12"/>
            <p:cNvSpPr txBox="true"/>
            <p:nvPr/>
          </p:nvSpPr>
          <p:spPr>
            <a:xfrm>
              <a:off x="0" y="-114300"/>
              <a:ext cx="1120807" cy="1278343"/>
            </a:xfrm>
            <a:prstGeom prst="rect">
              <a:avLst/>
            </a:prstGeom>
          </p:spPr>
          <p:txBody>
            <a:bodyPr anchor="ctr" rtlCol="false" tIns="76200" lIns="76200" bIns="76200" rIns="76200"/>
            <a:lstStyle/>
            <a:p>
              <a:pPr>
                <a:lnSpc>
                  <a:spcPts val="3827"/>
                </a:lnSpc>
              </a:pPr>
              <a:r>
                <a:rPr lang="en-US" sz="2199">
                  <a:solidFill>
                    <a:srgbClr val="000000"/>
                  </a:solidFill>
                  <a:latin typeface="Aileron"/>
                </a:rPr>
                <a:t>Id</a:t>
              </a:r>
            </a:p>
            <a:p>
              <a:pPr>
                <a:lnSpc>
                  <a:spcPts val="3827"/>
                </a:lnSpc>
              </a:pPr>
              <a:r>
                <a:rPr lang="en-US" sz="2199">
                  <a:solidFill>
                    <a:srgbClr val="000000"/>
                  </a:solidFill>
                  <a:latin typeface="Aileron"/>
                </a:rPr>
                <a:t>ten</a:t>
              </a:r>
            </a:p>
            <a:p>
              <a:pPr>
                <a:lnSpc>
                  <a:spcPts val="3827"/>
                </a:lnSpc>
              </a:pPr>
              <a:r>
                <a:rPr lang="en-US" sz="2199">
                  <a:solidFill>
                    <a:srgbClr val="000000"/>
                  </a:solidFill>
                  <a:latin typeface="Aileron"/>
                </a:rPr>
                <a:t>gioiTinh</a:t>
              </a:r>
            </a:p>
            <a:p>
              <a:pPr>
                <a:lnSpc>
                  <a:spcPts val="3827"/>
                </a:lnSpc>
              </a:pPr>
              <a:r>
                <a:rPr lang="en-US" sz="2199">
                  <a:solidFill>
                    <a:srgbClr val="000000"/>
                  </a:solidFill>
                  <a:latin typeface="Aileron"/>
                </a:rPr>
                <a:t>namSinh</a:t>
              </a:r>
            </a:p>
            <a:p>
              <a:pPr>
                <a:lnSpc>
                  <a:spcPts val="3827"/>
                </a:lnSpc>
              </a:pPr>
              <a:r>
                <a:rPr lang="en-US" sz="2199">
                  <a:solidFill>
                    <a:srgbClr val="000000"/>
                  </a:solidFill>
                  <a:latin typeface="Aileron"/>
                </a:rPr>
                <a:t>soDienThoai</a:t>
              </a:r>
            </a:p>
            <a:p>
              <a:pPr>
                <a:lnSpc>
                  <a:spcPts val="3827"/>
                </a:lnSpc>
              </a:pPr>
              <a:r>
                <a:rPr lang="en-US" sz="2199">
                  <a:solidFill>
                    <a:srgbClr val="000000"/>
                  </a:solidFill>
                  <a:latin typeface="Aileron"/>
                </a:rPr>
                <a:t>email</a:t>
              </a:r>
            </a:p>
            <a:p>
              <a:pPr>
                <a:lnSpc>
                  <a:spcPts val="3827"/>
                </a:lnSpc>
              </a:pPr>
              <a:r>
                <a:rPr lang="en-US" sz="2199">
                  <a:solidFill>
                    <a:srgbClr val="000000"/>
                  </a:solidFill>
                  <a:latin typeface="Aileron"/>
                </a:rPr>
                <a:t>matKhau</a:t>
              </a:r>
            </a:p>
            <a:p>
              <a:pPr>
                <a:lnSpc>
                  <a:spcPts val="3827"/>
                </a:lnSpc>
              </a:pPr>
              <a:r>
                <a:rPr lang="en-US" sz="2199">
                  <a:solidFill>
                    <a:srgbClr val="000000"/>
                  </a:solidFill>
                  <a:latin typeface="Aileron"/>
                </a:rPr>
                <a:t>chucDanh</a:t>
              </a:r>
            </a:p>
            <a:p>
              <a:pPr>
                <a:lnSpc>
                  <a:spcPts val="3079"/>
                </a:lnSpc>
              </a:pPr>
            </a:p>
          </p:txBody>
        </p:sp>
      </p:grpSp>
      <p:grpSp>
        <p:nvGrpSpPr>
          <p:cNvPr name="Group 13" id="13"/>
          <p:cNvGrpSpPr/>
          <p:nvPr/>
        </p:nvGrpSpPr>
        <p:grpSpPr>
          <a:xfrm rot="0">
            <a:off x="10875453" y="6413150"/>
            <a:ext cx="4255565" cy="2517141"/>
            <a:chOff x="0" y="0"/>
            <a:chExt cx="1120807" cy="662951"/>
          </a:xfrm>
        </p:grpSpPr>
        <p:sp>
          <p:nvSpPr>
            <p:cNvPr name="Freeform 14" id="14"/>
            <p:cNvSpPr/>
            <p:nvPr/>
          </p:nvSpPr>
          <p:spPr>
            <a:xfrm flipH="false" flipV="false" rot="0">
              <a:off x="0" y="0"/>
              <a:ext cx="1120807" cy="662951"/>
            </a:xfrm>
            <a:custGeom>
              <a:avLst/>
              <a:gdLst/>
              <a:ahLst/>
              <a:cxnLst/>
              <a:rect r="r" b="b" t="t" l="l"/>
              <a:pathLst>
                <a:path h="662951" w="1120807">
                  <a:moveTo>
                    <a:pt x="0" y="0"/>
                  </a:moveTo>
                  <a:lnTo>
                    <a:pt x="1120807" y="0"/>
                  </a:lnTo>
                  <a:lnTo>
                    <a:pt x="1120807" y="662951"/>
                  </a:lnTo>
                  <a:lnTo>
                    <a:pt x="0" y="662951"/>
                  </a:lnTo>
                  <a:close/>
                </a:path>
              </a:pathLst>
            </a:custGeom>
            <a:solidFill>
              <a:srgbClr val="FFFFFF"/>
            </a:solidFill>
            <a:ln w="38100" cap="sq">
              <a:solidFill>
                <a:srgbClr val="000000"/>
              </a:solidFill>
              <a:prstDash val="solid"/>
              <a:miter/>
            </a:ln>
          </p:spPr>
        </p:sp>
        <p:sp>
          <p:nvSpPr>
            <p:cNvPr name="TextBox 15" id="15"/>
            <p:cNvSpPr txBox="true"/>
            <p:nvPr/>
          </p:nvSpPr>
          <p:spPr>
            <a:xfrm>
              <a:off x="0" y="-123825"/>
              <a:ext cx="1120807" cy="786776"/>
            </a:xfrm>
            <a:prstGeom prst="rect">
              <a:avLst/>
            </a:prstGeom>
          </p:spPr>
          <p:txBody>
            <a:bodyPr anchor="ctr" rtlCol="false" tIns="50800" lIns="50800" bIns="50800" rIns="50800"/>
            <a:lstStyle/>
            <a:p>
              <a:pPr>
                <a:lnSpc>
                  <a:spcPts val="3959"/>
                </a:lnSpc>
              </a:pPr>
              <a:r>
                <a:rPr lang="en-US" sz="2199">
                  <a:solidFill>
                    <a:srgbClr val="000000"/>
                  </a:solidFill>
                  <a:latin typeface="Aileron"/>
                </a:rPr>
                <a:t>Create</a:t>
              </a:r>
            </a:p>
            <a:p>
              <a:pPr>
                <a:lnSpc>
                  <a:spcPts val="3959"/>
                </a:lnSpc>
              </a:pPr>
              <a:r>
                <a:rPr lang="en-US" sz="2199">
                  <a:solidFill>
                    <a:srgbClr val="000000"/>
                  </a:solidFill>
                  <a:latin typeface="Aileron"/>
                </a:rPr>
                <a:t>Edit</a:t>
              </a:r>
            </a:p>
            <a:p>
              <a:pPr>
                <a:lnSpc>
                  <a:spcPts val="3959"/>
                </a:lnSpc>
              </a:pPr>
              <a:r>
                <a:rPr lang="en-US" sz="2199">
                  <a:solidFill>
                    <a:srgbClr val="000000"/>
                  </a:solidFill>
                  <a:latin typeface="Aileron"/>
                </a:rPr>
                <a:t>Delete</a:t>
              </a:r>
            </a:p>
            <a:p>
              <a:pPr>
                <a:lnSpc>
                  <a:spcPts val="3959"/>
                </a:lnSpc>
              </a:pPr>
              <a:r>
                <a:rPr lang="en-US" sz="2199">
                  <a:solidFill>
                    <a:srgbClr val="000000"/>
                  </a:solidFill>
                  <a:latin typeface="Aileron"/>
                </a:rPr>
                <a:t>Show</a:t>
              </a:r>
            </a:p>
            <a:p>
              <a:pPr>
                <a:lnSpc>
                  <a:spcPts val="3959"/>
                </a:lnSpc>
              </a:pPr>
              <a:r>
                <a:rPr lang="en-US" sz="2199">
                  <a:solidFill>
                    <a:srgbClr val="000000"/>
                  </a:solidFill>
                  <a:latin typeface="Aileron"/>
                </a:rPr>
                <a:t>ChangePassword</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59319" y="-64181"/>
            <a:ext cx="12028681" cy="9604812"/>
            <a:chOff x="0" y="0"/>
            <a:chExt cx="16038241" cy="12806416"/>
          </a:xfrm>
        </p:grpSpPr>
        <p:pic>
          <p:nvPicPr>
            <p:cNvPr name="Picture 3" id="3"/>
            <p:cNvPicPr>
              <a:picLocks noChangeAspect="true"/>
            </p:cNvPicPr>
            <p:nvPr/>
          </p:nvPicPr>
          <p:blipFill>
            <a:blip r:embed="rId2"/>
            <a:srcRect l="0" t="1099" r="0" b="1099"/>
            <a:stretch>
              <a:fillRect/>
            </a:stretch>
          </p:blipFill>
          <p:spPr>
            <a:xfrm flipH="false" flipV="false">
              <a:off x="0" y="0"/>
              <a:ext cx="16038241" cy="12806416"/>
            </a:xfrm>
            <a:prstGeom prst="rect">
              <a:avLst/>
            </a:prstGeom>
          </p:spPr>
        </p:pic>
      </p:grpSp>
      <p:grpSp>
        <p:nvGrpSpPr>
          <p:cNvPr name="Group 4" id="4"/>
          <p:cNvGrpSpPr/>
          <p:nvPr/>
        </p:nvGrpSpPr>
        <p:grpSpPr>
          <a:xfrm rot="0">
            <a:off x="17835213" y="7063676"/>
            <a:ext cx="452787" cy="2194624"/>
            <a:chOff x="0" y="0"/>
            <a:chExt cx="293277" cy="1421492"/>
          </a:xfrm>
        </p:grpSpPr>
        <p:sp>
          <p:nvSpPr>
            <p:cNvPr name="Freeform 5" id="5"/>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sp>
        <p:nvSpPr>
          <p:cNvPr name="Freeform 6" id="6"/>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5143500"/>
            <a:ext cx="292232" cy="5143500"/>
            <a:chOff x="0" y="0"/>
            <a:chExt cx="152400" cy="2682356"/>
          </a:xfrm>
        </p:grpSpPr>
        <p:sp>
          <p:nvSpPr>
            <p:cNvPr name="Freeform 8" id="8"/>
            <p:cNvSpPr/>
            <p:nvPr/>
          </p:nvSpPr>
          <p:spPr>
            <a:xfrm flipH="false" flipV="false" rot="0">
              <a:off x="0" y="0"/>
              <a:ext cx="152400" cy="2682356"/>
            </a:xfrm>
            <a:custGeom>
              <a:avLst/>
              <a:gdLst/>
              <a:ahLst/>
              <a:cxnLst/>
              <a:rect r="r" b="b" t="t" l="l"/>
              <a:pathLst>
                <a:path h="2682356" w="152400">
                  <a:moveTo>
                    <a:pt x="0" y="0"/>
                  </a:moveTo>
                  <a:lnTo>
                    <a:pt x="152400" y="0"/>
                  </a:lnTo>
                  <a:lnTo>
                    <a:pt x="152400" y="2682356"/>
                  </a:lnTo>
                  <a:lnTo>
                    <a:pt x="0" y="2682356"/>
                  </a:lnTo>
                  <a:close/>
                </a:path>
              </a:pathLst>
            </a:custGeom>
            <a:solidFill>
              <a:srgbClr val="20252F"/>
            </a:solidFill>
          </p:spPr>
        </p:sp>
      </p:grpSp>
      <p:sp>
        <p:nvSpPr>
          <p:cNvPr name="TextBox 9" id="9"/>
          <p:cNvSpPr txBox="true"/>
          <p:nvPr/>
        </p:nvSpPr>
        <p:spPr>
          <a:xfrm rot="0">
            <a:off x="1450694" y="756081"/>
            <a:ext cx="2354754" cy="257175"/>
          </a:xfrm>
          <a:prstGeom prst="rect">
            <a:avLst/>
          </a:prstGeom>
        </p:spPr>
        <p:txBody>
          <a:bodyPr anchor="t" rtlCol="false" tIns="0" lIns="0" bIns="0" rIns="0">
            <a:spAutoFit/>
          </a:bodyPr>
          <a:lstStyle/>
          <a:p>
            <a:pPr>
              <a:lnSpc>
                <a:spcPts val="2100"/>
              </a:lnSpc>
              <a:spcBef>
                <a:spcPct val="0"/>
              </a:spcBef>
            </a:pPr>
            <a:r>
              <a:rPr lang="en-US" sz="1500">
                <a:solidFill>
                  <a:srgbClr val="171616"/>
                </a:solidFill>
                <a:latin typeface="Open Sans"/>
              </a:rPr>
              <a:t>Arowwai Industries</a:t>
            </a:r>
          </a:p>
        </p:txBody>
      </p:sp>
      <p:sp>
        <p:nvSpPr>
          <p:cNvPr name="TextBox 10" id="10"/>
          <p:cNvSpPr txBox="true"/>
          <p:nvPr/>
        </p:nvSpPr>
        <p:spPr>
          <a:xfrm rot="0">
            <a:off x="1028700" y="5645109"/>
            <a:ext cx="6705105" cy="1763395"/>
          </a:xfrm>
          <a:prstGeom prst="rect">
            <a:avLst/>
          </a:prstGeom>
        </p:spPr>
        <p:txBody>
          <a:bodyPr anchor="t" rtlCol="false" tIns="0" lIns="0" bIns="0" rIns="0">
            <a:spAutoFit/>
          </a:bodyPr>
          <a:lstStyle/>
          <a:p>
            <a:pPr>
              <a:lnSpc>
                <a:spcPts val="7040"/>
              </a:lnSpc>
            </a:pPr>
            <a:r>
              <a:rPr lang="en-US" sz="5500">
                <a:solidFill>
                  <a:srgbClr val="000000"/>
                </a:solidFill>
                <a:latin typeface="Montserrat Ultra-Bold"/>
              </a:rPr>
              <a:t>BIỂU ĐỒ LỚP ĐỘC GIẢ</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21060" y="0"/>
            <a:ext cx="10001802" cy="9394738"/>
            <a:chOff x="0" y="0"/>
            <a:chExt cx="13335736" cy="12526317"/>
          </a:xfrm>
        </p:grpSpPr>
        <p:pic>
          <p:nvPicPr>
            <p:cNvPr name="Picture 3" id="3"/>
            <p:cNvPicPr>
              <a:picLocks noChangeAspect="true"/>
            </p:cNvPicPr>
            <p:nvPr/>
          </p:nvPicPr>
          <p:blipFill>
            <a:blip r:embed="rId2"/>
            <a:srcRect l="99" t="0" r="99" b="0"/>
            <a:stretch>
              <a:fillRect/>
            </a:stretch>
          </p:blipFill>
          <p:spPr>
            <a:xfrm flipH="false" flipV="false">
              <a:off x="0" y="0"/>
              <a:ext cx="13335736" cy="12526317"/>
            </a:xfrm>
            <a:prstGeom prst="rect">
              <a:avLst/>
            </a:prstGeom>
          </p:spPr>
        </p:pic>
      </p:grpSp>
      <p:grpSp>
        <p:nvGrpSpPr>
          <p:cNvPr name="Group 4" id="4"/>
          <p:cNvGrpSpPr/>
          <p:nvPr/>
        </p:nvGrpSpPr>
        <p:grpSpPr>
          <a:xfrm rot="0">
            <a:off x="17835213" y="7063676"/>
            <a:ext cx="452787" cy="2194624"/>
            <a:chOff x="0" y="0"/>
            <a:chExt cx="293277" cy="1421492"/>
          </a:xfrm>
        </p:grpSpPr>
        <p:sp>
          <p:nvSpPr>
            <p:cNvPr name="Freeform 5" id="5"/>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sp>
        <p:nvSpPr>
          <p:cNvPr name="Freeform 6" id="6"/>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5143500"/>
            <a:ext cx="292232" cy="5143500"/>
            <a:chOff x="0" y="0"/>
            <a:chExt cx="152400" cy="2682356"/>
          </a:xfrm>
        </p:grpSpPr>
        <p:sp>
          <p:nvSpPr>
            <p:cNvPr name="Freeform 8" id="8"/>
            <p:cNvSpPr/>
            <p:nvPr/>
          </p:nvSpPr>
          <p:spPr>
            <a:xfrm flipH="false" flipV="false" rot="0">
              <a:off x="0" y="0"/>
              <a:ext cx="152400" cy="2682356"/>
            </a:xfrm>
            <a:custGeom>
              <a:avLst/>
              <a:gdLst/>
              <a:ahLst/>
              <a:cxnLst/>
              <a:rect r="r" b="b" t="t" l="l"/>
              <a:pathLst>
                <a:path h="2682356" w="152400">
                  <a:moveTo>
                    <a:pt x="0" y="0"/>
                  </a:moveTo>
                  <a:lnTo>
                    <a:pt x="152400" y="0"/>
                  </a:lnTo>
                  <a:lnTo>
                    <a:pt x="152400" y="2682356"/>
                  </a:lnTo>
                  <a:lnTo>
                    <a:pt x="0" y="2682356"/>
                  </a:lnTo>
                  <a:close/>
                </a:path>
              </a:pathLst>
            </a:custGeom>
            <a:solidFill>
              <a:srgbClr val="20252F"/>
            </a:solidFill>
          </p:spPr>
        </p:sp>
      </p:grpSp>
      <p:sp>
        <p:nvSpPr>
          <p:cNvPr name="TextBox 9" id="9"/>
          <p:cNvSpPr txBox="true"/>
          <p:nvPr/>
        </p:nvSpPr>
        <p:spPr>
          <a:xfrm rot="0">
            <a:off x="1450694" y="756081"/>
            <a:ext cx="2354754" cy="257175"/>
          </a:xfrm>
          <a:prstGeom prst="rect">
            <a:avLst/>
          </a:prstGeom>
        </p:spPr>
        <p:txBody>
          <a:bodyPr anchor="t" rtlCol="false" tIns="0" lIns="0" bIns="0" rIns="0">
            <a:spAutoFit/>
          </a:bodyPr>
          <a:lstStyle/>
          <a:p>
            <a:pPr>
              <a:lnSpc>
                <a:spcPts val="2100"/>
              </a:lnSpc>
              <a:spcBef>
                <a:spcPct val="0"/>
              </a:spcBef>
            </a:pPr>
            <a:r>
              <a:rPr lang="en-US" sz="1500">
                <a:solidFill>
                  <a:srgbClr val="171616"/>
                </a:solidFill>
                <a:latin typeface="Open Sans"/>
              </a:rPr>
              <a:t>Arowwai Industries</a:t>
            </a:r>
          </a:p>
        </p:txBody>
      </p:sp>
      <p:sp>
        <p:nvSpPr>
          <p:cNvPr name="TextBox 10" id="10"/>
          <p:cNvSpPr txBox="true"/>
          <p:nvPr/>
        </p:nvSpPr>
        <p:spPr>
          <a:xfrm rot="0">
            <a:off x="1028700" y="5645109"/>
            <a:ext cx="6705105" cy="1763395"/>
          </a:xfrm>
          <a:prstGeom prst="rect">
            <a:avLst/>
          </a:prstGeom>
        </p:spPr>
        <p:txBody>
          <a:bodyPr anchor="t" rtlCol="false" tIns="0" lIns="0" bIns="0" rIns="0">
            <a:spAutoFit/>
          </a:bodyPr>
          <a:lstStyle/>
          <a:p>
            <a:pPr>
              <a:lnSpc>
                <a:spcPts val="7040"/>
              </a:lnSpc>
            </a:pPr>
            <a:r>
              <a:rPr lang="en-US" sz="5500">
                <a:solidFill>
                  <a:srgbClr val="000000"/>
                </a:solidFill>
                <a:latin typeface="Montserrat Ultra-Bold"/>
              </a:rPr>
              <a:t>BIỂU ĐỒ LỚP SÁCH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4928720" cy="9394738"/>
            <a:chOff x="0" y="0"/>
            <a:chExt cx="19904959" cy="12526317"/>
          </a:xfrm>
        </p:grpSpPr>
        <p:pic>
          <p:nvPicPr>
            <p:cNvPr name="Picture 3" id="3"/>
            <p:cNvPicPr>
              <a:picLocks noChangeAspect="true"/>
            </p:cNvPicPr>
            <p:nvPr/>
          </p:nvPicPr>
          <p:blipFill>
            <a:blip r:embed="rId2"/>
            <a:srcRect l="291" t="0" r="291" b="0"/>
            <a:stretch>
              <a:fillRect/>
            </a:stretch>
          </p:blipFill>
          <p:spPr>
            <a:xfrm flipH="false" flipV="false">
              <a:off x="0" y="0"/>
              <a:ext cx="19904959" cy="12526317"/>
            </a:xfrm>
            <a:prstGeom prst="rect">
              <a:avLst/>
            </a:prstGeom>
          </p:spPr>
        </p:pic>
      </p:grpSp>
      <p:grpSp>
        <p:nvGrpSpPr>
          <p:cNvPr name="Group 4" id="4"/>
          <p:cNvGrpSpPr/>
          <p:nvPr/>
        </p:nvGrpSpPr>
        <p:grpSpPr>
          <a:xfrm rot="0">
            <a:off x="17835213" y="7063676"/>
            <a:ext cx="452787" cy="2194624"/>
            <a:chOff x="0" y="0"/>
            <a:chExt cx="293277" cy="1421492"/>
          </a:xfrm>
        </p:grpSpPr>
        <p:sp>
          <p:nvSpPr>
            <p:cNvPr name="Freeform 5" id="5"/>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sp>
        <p:nvSpPr>
          <p:cNvPr name="Freeform 6" id="6"/>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5143500"/>
            <a:ext cx="292232" cy="5143500"/>
            <a:chOff x="0" y="0"/>
            <a:chExt cx="152400" cy="2682356"/>
          </a:xfrm>
        </p:grpSpPr>
        <p:sp>
          <p:nvSpPr>
            <p:cNvPr name="Freeform 8" id="8"/>
            <p:cNvSpPr/>
            <p:nvPr/>
          </p:nvSpPr>
          <p:spPr>
            <a:xfrm flipH="false" flipV="false" rot="0">
              <a:off x="0" y="0"/>
              <a:ext cx="152400" cy="2682356"/>
            </a:xfrm>
            <a:custGeom>
              <a:avLst/>
              <a:gdLst/>
              <a:ahLst/>
              <a:cxnLst/>
              <a:rect r="r" b="b" t="t" l="l"/>
              <a:pathLst>
                <a:path h="2682356" w="152400">
                  <a:moveTo>
                    <a:pt x="0" y="0"/>
                  </a:moveTo>
                  <a:lnTo>
                    <a:pt x="152400" y="0"/>
                  </a:lnTo>
                  <a:lnTo>
                    <a:pt x="152400" y="2682356"/>
                  </a:lnTo>
                  <a:lnTo>
                    <a:pt x="0" y="2682356"/>
                  </a:lnTo>
                  <a:close/>
                </a:path>
              </a:pathLst>
            </a:custGeom>
            <a:solidFill>
              <a:srgbClr val="20252F"/>
            </a:solidFill>
          </p:spPr>
        </p:sp>
      </p:grpSp>
      <p:sp>
        <p:nvSpPr>
          <p:cNvPr name="TextBox 9" id="9"/>
          <p:cNvSpPr txBox="true"/>
          <p:nvPr/>
        </p:nvSpPr>
        <p:spPr>
          <a:xfrm rot="0">
            <a:off x="1450694" y="756081"/>
            <a:ext cx="2354754" cy="257175"/>
          </a:xfrm>
          <a:prstGeom prst="rect">
            <a:avLst/>
          </a:prstGeom>
        </p:spPr>
        <p:txBody>
          <a:bodyPr anchor="t" rtlCol="false" tIns="0" lIns="0" bIns="0" rIns="0">
            <a:spAutoFit/>
          </a:bodyPr>
          <a:lstStyle/>
          <a:p>
            <a:pPr>
              <a:lnSpc>
                <a:spcPts val="2100"/>
              </a:lnSpc>
              <a:spcBef>
                <a:spcPct val="0"/>
              </a:spcBef>
            </a:pPr>
            <a:r>
              <a:rPr lang="en-US" sz="1500">
                <a:solidFill>
                  <a:srgbClr val="171616"/>
                </a:solidFill>
                <a:latin typeface="Open Sans"/>
              </a:rPr>
              <a:t>Arowwai Industries</a:t>
            </a:r>
          </a:p>
        </p:txBody>
      </p:sp>
      <p:sp>
        <p:nvSpPr>
          <p:cNvPr name="TextBox 10" id="10"/>
          <p:cNvSpPr txBox="true"/>
          <p:nvPr/>
        </p:nvSpPr>
        <p:spPr>
          <a:xfrm rot="0">
            <a:off x="11576167" y="6397593"/>
            <a:ext cx="6705105" cy="1763395"/>
          </a:xfrm>
          <a:prstGeom prst="rect">
            <a:avLst/>
          </a:prstGeom>
        </p:spPr>
        <p:txBody>
          <a:bodyPr anchor="t" rtlCol="false" tIns="0" lIns="0" bIns="0" rIns="0">
            <a:spAutoFit/>
          </a:bodyPr>
          <a:lstStyle/>
          <a:p>
            <a:pPr>
              <a:lnSpc>
                <a:spcPts val="7040"/>
              </a:lnSpc>
            </a:pPr>
            <a:r>
              <a:rPr lang="en-US" sz="5500">
                <a:solidFill>
                  <a:srgbClr val="000000"/>
                </a:solidFill>
                <a:latin typeface="Montserrat Ultra-Bold"/>
              </a:rPr>
              <a:t>BIỂU ĐỒ LỚP MƯỢN TRẢ</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54304" y="0"/>
            <a:ext cx="14033696" cy="10287000"/>
          </a:xfrm>
          <a:custGeom>
            <a:avLst/>
            <a:gdLst/>
            <a:ahLst/>
            <a:cxnLst/>
            <a:rect r="r" b="b" t="t" l="l"/>
            <a:pathLst>
              <a:path h="10287000" w="14033696">
                <a:moveTo>
                  <a:pt x="0" y="0"/>
                </a:moveTo>
                <a:lnTo>
                  <a:pt x="14033696" y="0"/>
                </a:lnTo>
                <a:lnTo>
                  <a:pt x="14033696" y="10287000"/>
                </a:lnTo>
                <a:lnTo>
                  <a:pt x="0" y="10287000"/>
                </a:lnTo>
                <a:lnTo>
                  <a:pt x="0" y="0"/>
                </a:lnTo>
                <a:close/>
              </a:path>
            </a:pathLst>
          </a:custGeom>
          <a:blipFill>
            <a:blip r:embed="rId2"/>
            <a:stretch>
              <a:fillRect l="0" t="-8152" r="0" b="-8152"/>
            </a:stretch>
          </a:blipFill>
        </p:spPr>
      </p:sp>
      <p:sp>
        <p:nvSpPr>
          <p:cNvPr name="AutoShape 3" id="3"/>
          <p:cNvSpPr/>
          <p:nvPr/>
        </p:nvSpPr>
        <p:spPr>
          <a:xfrm rot="-7020778">
            <a:off x="-6402716" y="821505"/>
            <a:ext cx="16230600" cy="10441156"/>
          </a:xfrm>
          <a:prstGeom prst="rect">
            <a:avLst/>
          </a:prstGeom>
          <a:solidFill>
            <a:srgbClr val="F6A429"/>
          </a:solidFill>
        </p:spPr>
      </p:sp>
      <p:sp>
        <p:nvSpPr>
          <p:cNvPr name="AutoShape 4" id="4"/>
          <p:cNvSpPr/>
          <p:nvPr/>
        </p:nvSpPr>
        <p:spPr>
          <a:xfrm rot="-7020778">
            <a:off x="-7861675" y="821505"/>
            <a:ext cx="16230600" cy="10441156"/>
          </a:xfrm>
          <a:prstGeom prst="rect">
            <a:avLst/>
          </a:prstGeom>
          <a:solidFill>
            <a:srgbClr val="20252F"/>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2" id="12"/>
          <p:cNvSpPr txBox="true"/>
          <p:nvPr/>
        </p:nvSpPr>
        <p:spPr>
          <a:xfrm rot="0">
            <a:off x="1028700" y="5591175"/>
            <a:ext cx="10799778" cy="1827740"/>
          </a:xfrm>
          <a:prstGeom prst="rect">
            <a:avLst/>
          </a:prstGeom>
        </p:spPr>
        <p:txBody>
          <a:bodyPr anchor="t" rtlCol="false" tIns="0" lIns="0" bIns="0" rIns="0">
            <a:spAutoFit/>
          </a:bodyPr>
          <a:lstStyle/>
          <a:p>
            <a:pPr>
              <a:lnSpc>
                <a:spcPts val="13338"/>
              </a:lnSpc>
            </a:pPr>
            <a:r>
              <a:rPr lang="en-US" sz="14986" spc="-884">
                <a:solidFill>
                  <a:srgbClr val="FFFFFF"/>
                </a:solidFill>
                <a:latin typeface="Montserrat Ultra-Bold Italics"/>
              </a:rPr>
              <a:t>KẾT QUẢ</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51653" y="0"/>
            <a:ext cx="20139653" cy="9368563"/>
          </a:xfrm>
          <a:custGeom>
            <a:avLst/>
            <a:gdLst/>
            <a:ahLst/>
            <a:cxnLst/>
            <a:rect r="r" b="b" t="t" l="l"/>
            <a:pathLst>
              <a:path h="9368563" w="20139653">
                <a:moveTo>
                  <a:pt x="0" y="0"/>
                </a:moveTo>
                <a:lnTo>
                  <a:pt x="20139653" y="0"/>
                </a:lnTo>
                <a:lnTo>
                  <a:pt x="20139653" y="9368563"/>
                </a:lnTo>
                <a:lnTo>
                  <a:pt x="0" y="9368563"/>
                </a:lnTo>
                <a:lnTo>
                  <a:pt x="0" y="0"/>
                </a:lnTo>
                <a:close/>
              </a:path>
            </a:pathLst>
          </a:custGeom>
          <a:blipFill>
            <a:blip r:embed="rId2"/>
            <a:stretch>
              <a:fillRect l="0" t="-14417" r="-968" b="-7327"/>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CB13"/>
        </a:solidFill>
      </p:bgPr>
    </p:bg>
    <p:spTree>
      <p:nvGrpSpPr>
        <p:cNvPr id="1" name=""/>
        <p:cNvGrpSpPr/>
        <p:nvPr/>
      </p:nvGrpSpPr>
      <p:grpSpPr>
        <a:xfrm>
          <a:off x="0" y="0"/>
          <a:ext cx="0" cy="0"/>
          <a:chOff x="0" y="0"/>
          <a:chExt cx="0" cy="0"/>
        </a:xfrm>
      </p:grpSpPr>
      <p:sp>
        <p:nvSpPr>
          <p:cNvPr name="Freeform 2" id="2"/>
          <p:cNvSpPr/>
          <p:nvPr/>
        </p:nvSpPr>
        <p:spPr>
          <a:xfrm flipH="false" flipV="false" rot="0">
            <a:off x="169161" y="2204060"/>
            <a:ext cx="17949678" cy="7911847"/>
          </a:xfrm>
          <a:custGeom>
            <a:avLst/>
            <a:gdLst/>
            <a:ahLst/>
            <a:cxnLst/>
            <a:rect r="r" b="b" t="t" l="l"/>
            <a:pathLst>
              <a:path h="7911847" w="17949678">
                <a:moveTo>
                  <a:pt x="0" y="0"/>
                </a:moveTo>
                <a:lnTo>
                  <a:pt x="17949678" y="0"/>
                </a:lnTo>
                <a:lnTo>
                  <a:pt x="17949678" y="7911848"/>
                </a:lnTo>
                <a:lnTo>
                  <a:pt x="0" y="7911848"/>
                </a:lnTo>
                <a:lnTo>
                  <a:pt x="0" y="0"/>
                </a:lnTo>
                <a:close/>
              </a:path>
            </a:pathLst>
          </a:custGeom>
          <a:blipFill>
            <a:blip r:embed="rId2"/>
            <a:stretch>
              <a:fillRect l="0" t="-16250" r="-1857" b="-6914"/>
            </a:stretch>
          </a:blipFill>
        </p:spPr>
      </p:sp>
      <p:sp>
        <p:nvSpPr>
          <p:cNvPr name="TextBox 3" id="3"/>
          <p:cNvSpPr txBox="true"/>
          <p:nvPr/>
        </p:nvSpPr>
        <p:spPr>
          <a:xfrm rot="0">
            <a:off x="4090750" y="566103"/>
            <a:ext cx="10106501" cy="877570"/>
          </a:xfrm>
          <a:prstGeom prst="rect">
            <a:avLst/>
          </a:prstGeom>
        </p:spPr>
        <p:txBody>
          <a:bodyPr anchor="t" rtlCol="false" tIns="0" lIns="0" bIns="0" rIns="0">
            <a:spAutoFit/>
          </a:bodyPr>
          <a:lstStyle/>
          <a:p>
            <a:pPr>
              <a:lnSpc>
                <a:spcPts val="7040"/>
              </a:lnSpc>
            </a:pPr>
            <a:r>
              <a:rPr lang="en-US" sz="5500">
                <a:solidFill>
                  <a:srgbClr val="000000"/>
                </a:solidFill>
                <a:latin typeface="Montserrat Ultra-Bold"/>
              </a:rPr>
              <a:t>GIAO DIỆN QUẢN LÝ USER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CB13"/>
        </a:solidFill>
      </p:bgPr>
    </p:bg>
    <p:spTree>
      <p:nvGrpSpPr>
        <p:cNvPr id="1" name=""/>
        <p:cNvGrpSpPr/>
        <p:nvPr/>
      </p:nvGrpSpPr>
      <p:grpSpPr>
        <a:xfrm>
          <a:off x="0" y="0"/>
          <a:ext cx="0" cy="0"/>
          <a:chOff x="0" y="0"/>
          <a:chExt cx="0" cy="0"/>
        </a:xfrm>
      </p:grpSpPr>
      <p:sp>
        <p:nvSpPr>
          <p:cNvPr name="Freeform 2" id="2"/>
          <p:cNvSpPr/>
          <p:nvPr/>
        </p:nvSpPr>
        <p:spPr>
          <a:xfrm flipH="false" flipV="false" rot="0">
            <a:off x="600664" y="2204060"/>
            <a:ext cx="17086672" cy="7911847"/>
          </a:xfrm>
          <a:custGeom>
            <a:avLst/>
            <a:gdLst/>
            <a:ahLst/>
            <a:cxnLst/>
            <a:rect r="r" b="b" t="t" l="l"/>
            <a:pathLst>
              <a:path h="7911847" w="17086672">
                <a:moveTo>
                  <a:pt x="0" y="0"/>
                </a:moveTo>
                <a:lnTo>
                  <a:pt x="17086672" y="0"/>
                </a:lnTo>
                <a:lnTo>
                  <a:pt x="17086672" y="7911848"/>
                </a:lnTo>
                <a:lnTo>
                  <a:pt x="0" y="7911848"/>
                </a:lnTo>
                <a:lnTo>
                  <a:pt x="0" y="0"/>
                </a:lnTo>
                <a:close/>
              </a:path>
            </a:pathLst>
          </a:custGeom>
          <a:blipFill>
            <a:blip r:embed="rId2"/>
            <a:stretch>
              <a:fillRect l="0" t="-14967" r="0" b="-6414"/>
            </a:stretch>
          </a:blipFill>
        </p:spPr>
      </p:sp>
      <p:sp>
        <p:nvSpPr>
          <p:cNvPr name="TextBox 3" id="3"/>
          <p:cNvSpPr txBox="true"/>
          <p:nvPr/>
        </p:nvSpPr>
        <p:spPr>
          <a:xfrm rot="0">
            <a:off x="4324643" y="123190"/>
            <a:ext cx="9638715" cy="1763395"/>
          </a:xfrm>
          <a:prstGeom prst="rect">
            <a:avLst/>
          </a:prstGeom>
        </p:spPr>
        <p:txBody>
          <a:bodyPr anchor="t" rtlCol="false" tIns="0" lIns="0" bIns="0" rIns="0">
            <a:spAutoFit/>
          </a:bodyPr>
          <a:lstStyle/>
          <a:p>
            <a:pPr algn="ctr">
              <a:lnSpc>
                <a:spcPts val="7040"/>
              </a:lnSpc>
            </a:pPr>
            <a:r>
              <a:rPr lang="en-US" sz="5500">
                <a:solidFill>
                  <a:srgbClr val="000000"/>
                </a:solidFill>
                <a:latin typeface="Montserrat Ultra-Bold"/>
              </a:rPr>
              <a:t>GIAO DIỆN QUẢN LÝ NHÓM CHỨC NĂNG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CB13"/>
        </a:solidFill>
      </p:bgPr>
    </p:bg>
    <p:spTree>
      <p:nvGrpSpPr>
        <p:cNvPr id="1" name=""/>
        <p:cNvGrpSpPr/>
        <p:nvPr/>
      </p:nvGrpSpPr>
      <p:grpSpPr>
        <a:xfrm>
          <a:off x="0" y="0"/>
          <a:ext cx="0" cy="0"/>
          <a:chOff x="0" y="0"/>
          <a:chExt cx="0" cy="0"/>
        </a:xfrm>
      </p:grpSpPr>
      <p:sp>
        <p:nvSpPr>
          <p:cNvPr name="Freeform 2" id="2"/>
          <p:cNvSpPr/>
          <p:nvPr/>
        </p:nvSpPr>
        <p:spPr>
          <a:xfrm flipH="false" flipV="false" rot="0">
            <a:off x="169161" y="1931185"/>
            <a:ext cx="17949678" cy="8142891"/>
          </a:xfrm>
          <a:custGeom>
            <a:avLst/>
            <a:gdLst/>
            <a:ahLst/>
            <a:cxnLst/>
            <a:rect r="r" b="b" t="t" l="l"/>
            <a:pathLst>
              <a:path h="8142891" w="17949678">
                <a:moveTo>
                  <a:pt x="0" y="0"/>
                </a:moveTo>
                <a:lnTo>
                  <a:pt x="17949678" y="0"/>
                </a:lnTo>
                <a:lnTo>
                  <a:pt x="17949678" y="8142891"/>
                </a:lnTo>
                <a:lnTo>
                  <a:pt x="0" y="8142891"/>
                </a:lnTo>
                <a:lnTo>
                  <a:pt x="0" y="0"/>
                </a:lnTo>
                <a:close/>
              </a:path>
            </a:pathLst>
          </a:custGeom>
          <a:blipFill>
            <a:blip r:embed="rId2"/>
            <a:stretch>
              <a:fillRect l="0" t="-14913" r="0" b="-5590"/>
            </a:stretch>
          </a:blipFill>
        </p:spPr>
      </p:sp>
      <p:sp>
        <p:nvSpPr>
          <p:cNvPr name="TextBox 3" id="3"/>
          <p:cNvSpPr txBox="true"/>
          <p:nvPr/>
        </p:nvSpPr>
        <p:spPr>
          <a:xfrm rot="0">
            <a:off x="4090750" y="167790"/>
            <a:ext cx="10106501" cy="1763395"/>
          </a:xfrm>
          <a:prstGeom prst="rect">
            <a:avLst/>
          </a:prstGeom>
        </p:spPr>
        <p:txBody>
          <a:bodyPr anchor="t" rtlCol="false" tIns="0" lIns="0" bIns="0" rIns="0">
            <a:spAutoFit/>
          </a:bodyPr>
          <a:lstStyle/>
          <a:p>
            <a:pPr algn="ctr">
              <a:lnSpc>
                <a:spcPts val="7040"/>
              </a:lnSpc>
            </a:pPr>
            <a:r>
              <a:rPr lang="en-US" sz="5500">
                <a:solidFill>
                  <a:srgbClr val="000000"/>
                </a:solidFill>
                <a:latin typeface="Montserrat Ultra-Bold"/>
              </a:rPr>
              <a:t>GIAO DIỆN QUẢN LÝ </a:t>
            </a:r>
          </a:p>
          <a:p>
            <a:pPr algn="ctr">
              <a:lnSpc>
                <a:spcPts val="7040"/>
              </a:lnSpc>
            </a:pPr>
            <a:r>
              <a:rPr lang="en-US" sz="5500">
                <a:solidFill>
                  <a:srgbClr val="000000"/>
                </a:solidFill>
                <a:latin typeface="Montserrat Ultra-Bold"/>
              </a:rPr>
              <a:t>NHÀ XUẤT BẢN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CB13"/>
        </a:solidFill>
      </p:bgPr>
    </p:bg>
    <p:spTree>
      <p:nvGrpSpPr>
        <p:cNvPr id="1" name=""/>
        <p:cNvGrpSpPr/>
        <p:nvPr/>
      </p:nvGrpSpPr>
      <p:grpSpPr>
        <a:xfrm>
          <a:off x="0" y="0"/>
          <a:ext cx="0" cy="0"/>
          <a:chOff x="0" y="0"/>
          <a:chExt cx="0" cy="0"/>
        </a:xfrm>
      </p:grpSpPr>
      <p:sp>
        <p:nvSpPr>
          <p:cNvPr name="Freeform 2" id="2"/>
          <p:cNvSpPr/>
          <p:nvPr/>
        </p:nvSpPr>
        <p:spPr>
          <a:xfrm flipH="false" flipV="false" rot="0">
            <a:off x="169161" y="1931185"/>
            <a:ext cx="17949678" cy="8142891"/>
          </a:xfrm>
          <a:custGeom>
            <a:avLst/>
            <a:gdLst/>
            <a:ahLst/>
            <a:cxnLst/>
            <a:rect r="r" b="b" t="t" l="l"/>
            <a:pathLst>
              <a:path h="8142891" w="17949678">
                <a:moveTo>
                  <a:pt x="0" y="0"/>
                </a:moveTo>
                <a:lnTo>
                  <a:pt x="17949678" y="0"/>
                </a:lnTo>
                <a:lnTo>
                  <a:pt x="17949678" y="8142891"/>
                </a:lnTo>
                <a:lnTo>
                  <a:pt x="0" y="8142891"/>
                </a:lnTo>
                <a:lnTo>
                  <a:pt x="0" y="0"/>
                </a:lnTo>
                <a:close/>
              </a:path>
            </a:pathLst>
          </a:custGeom>
          <a:blipFill>
            <a:blip r:embed="rId2"/>
            <a:stretch>
              <a:fillRect l="0" t="-14913" r="0" b="-5590"/>
            </a:stretch>
          </a:blipFill>
        </p:spPr>
      </p:sp>
      <p:sp>
        <p:nvSpPr>
          <p:cNvPr name="Freeform 3" id="3"/>
          <p:cNvSpPr/>
          <p:nvPr/>
        </p:nvSpPr>
        <p:spPr>
          <a:xfrm flipH="false" flipV="false" rot="0">
            <a:off x="169161" y="1931185"/>
            <a:ext cx="17949678" cy="8142891"/>
          </a:xfrm>
          <a:custGeom>
            <a:avLst/>
            <a:gdLst/>
            <a:ahLst/>
            <a:cxnLst/>
            <a:rect r="r" b="b" t="t" l="l"/>
            <a:pathLst>
              <a:path h="8142891" w="17949678">
                <a:moveTo>
                  <a:pt x="0" y="0"/>
                </a:moveTo>
                <a:lnTo>
                  <a:pt x="17949678" y="0"/>
                </a:lnTo>
                <a:lnTo>
                  <a:pt x="17949678" y="8142891"/>
                </a:lnTo>
                <a:lnTo>
                  <a:pt x="0" y="8142891"/>
                </a:lnTo>
                <a:lnTo>
                  <a:pt x="0" y="0"/>
                </a:lnTo>
                <a:close/>
              </a:path>
            </a:pathLst>
          </a:custGeom>
          <a:blipFill>
            <a:blip r:embed="rId3"/>
            <a:stretch>
              <a:fillRect l="0" t="-13867" r="0" b="-6183"/>
            </a:stretch>
          </a:blipFill>
        </p:spPr>
      </p:sp>
      <p:sp>
        <p:nvSpPr>
          <p:cNvPr name="TextBox 4" id="4"/>
          <p:cNvSpPr txBox="true"/>
          <p:nvPr/>
        </p:nvSpPr>
        <p:spPr>
          <a:xfrm rot="0">
            <a:off x="3437798" y="566103"/>
            <a:ext cx="11412403" cy="877570"/>
          </a:xfrm>
          <a:prstGeom prst="rect">
            <a:avLst/>
          </a:prstGeom>
        </p:spPr>
        <p:txBody>
          <a:bodyPr anchor="t" rtlCol="false" tIns="0" lIns="0" bIns="0" rIns="0">
            <a:spAutoFit/>
          </a:bodyPr>
          <a:lstStyle/>
          <a:p>
            <a:pPr>
              <a:lnSpc>
                <a:spcPts val="7040"/>
              </a:lnSpc>
            </a:pPr>
            <a:r>
              <a:rPr lang="en-US" sz="5500">
                <a:solidFill>
                  <a:srgbClr val="000000"/>
                </a:solidFill>
                <a:latin typeface="Montserrat Ultra-Bold"/>
              </a:rPr>
              <a:t>GIAO DIỆN QUẢN LÝ THỂ LOẠI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518" r="0" b="-8518"/>
            </a:stretch>
          </a:blipFill>
        </p:spPr>
      </p:sp>
      <p:grpSp>
        <p:nvGrpSpPr>
          <p:cNvPr name="Group 3" id="3"/>
          <p:cNvGrpSpPr/>
          <p:nvPr/>
        </p:nvGrpSpPr>
        <p:grpSpPr>
          <a:xfrm rot="0">
            <a:off x="2296836" y="-1249660"/>
            <a:ext cx="14083112" cy="12424107"/>
            <a:chOff x="0" y="0"/>
            <a:chExt cx="3709132" cy="3272193"/>
          </a:xfrm>
        </p:grpSpPr>
        <p:sp>
          <p:nvSpPr>
            <p:cNvPr name="Freeform 4" id="4"/>
            <p:cNvSpPr/>
            <p:nvPr/>
          </p:nvSpPr>
          <p:spPr>
            <a:xfrm flipH="false" flipV="false" rot="0">
              <a:off x="0" y="0"/>
              <a:ext cx="3709133" cy="3272193"/>
            </a:xfrm>
            <a:custGeom>
              <a:avLst/>
              <a:gdLst/>
              <a:ahLst/>
              <a:cxnLst/>
              <a:rect r="r" b="b" t="t" l="l"/>
              <a:pathLst>
                <a:path h="3272193" w="3709133">
                  <a:moveTo>
                    <a:pt x="41780" y="0"/>
                  </a:moveTo>
                  <a:lnTo>
                    <a:pt x="3667353" y="0"/>
                  </a:lnTo>
                  <a:cubicBezTo>
                    <a:pt x="3690427" y="0"/>
                    <a:pt x="3709133" y="18705"/>
                    <a:pt x="3709133" y="41780"/>
                  </a:cubicBezTo>
                  <a:lnTo>
                    <a:pt x="3709133" y="3230413"/>
                  </a:lnTo>
                  <a:cubicBezTo>
                    <a:pt x="3709133" y="3241494"/>
                    <a:pt x="3704731" y="3252120"/>
                    <a:pt x="3696896" y="3259956"/>
                  </a:cubicBezTo>
                  <a:cubicBezTo>
                    <a:pt x="3689060" y="3267791"/>
                    <a:pt x="3678434" y="3272193"/>
                    <a:pt x="3667353" y="3272193"/>
                  </a:cubicBezTo>
                  <a:lnTo>
                    <a:pt x="41780" y="3272193"/>
                  </a:lnTo>
                  <a:cubicBezTo>
                    <a:pt x="30699" y="3272193"/>
                    <a:pt x="20072" y="3267791"/>
                    <a:pt x="12237" y="3259956"/>
                  </a:cubicBezTo>
                  <a:cubicBezTo>
                    <a:pt x="4402" y="3252120"/>
                    <a:pt x="0" y="3241494"/>
                    <a:pt x="0" y="3230413"/>
                  </a:cubicBezTo>
                  <a:lnTo>
                    <a:pt x="0" y="41780"/>
                  </a:lnTo>
                  <a:cubicBezTo>
                    <a:pt x="0" y="30699"/>
                    <a:pt x="4402" y="20072"/>
                    <a:pt x="12237" y="12237"/>
                  </a:cubicBezTo>
                  <a:cubicBezTo>
                    <a:pt x="20072" y="4402"/>
                    <a:pt x="30699" y="0"/>
                    <a:pt x="41780" y="0"/>
                  </a:cubicBezTo>
                  <a:close/>
                </a:path>
              </a:pathLst>
            </a:custGeom>
            <a:solidFill>
              <a:srgbClr val="FFFFFF">
                <a:alpha val="95686"/>
              </a:srgbClr>
            </a:solidFill>
          </p:spPr>
        </p:sp>
        <p:sp>
          <p:nvSpPr>
            <p:cNvPr name="TextBox 5" id="5"/>
            <p:cNvSpPr txBox="true"/>
            <p:nvPr/>
          </p:nvSpPr>
          <p:spPr>
            <a:xfrm>
              <a:off x="0" y="-19050"/>
              <a:ext cx="3709132" cy="3291243"/>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374378" y="1035941"/>
            <a:ext cx="6159745" cy="8222359"/>
          </a:xfrm>
          <a:custGeom>
            <a:avLst/>
            <a:gdLst/>
            <a:ahLst/>
            <a:cxnLst/>
            <a:rect r="r" b="b" t="t" l="l"/>
            <a:pathLst>
              <a:path h="8222359" w="6159745">
                <a:moveTo>
                  <a:pt x="0" y="0"/>
                </a:moveTo>
                <a:lnTo>
                  <a:pt x="6159745" y="0"/>
                </a:lnTo>
                <a:lnTo>
                  <a:pt x="6159745" y="8222359"/>
                </a:lnTo>
                <a:lnTo>
                  <a:pt x="0" y="8222359"/>
                </a:lnTo>
                <a:lnTo>
                  <a:pt x="0" y="0"/>
                </a:lnTo>
                <a:close/>
              </a:path>
            </a:pathLst>
          </a:custGeom>
          <a:blipFill>
            <a:blip r:embed="rId3"/>
            <a:stretch>
              <a:fillRect l="-18018" t="0" r="-18018" b="0"/>
            </a:stretch>
          </a:blipFill>
        </p:spPr>
      </p:sp>
      <p:sp>
        <p:nvSpPr>
          <p:cNvPr name="TextBox 7" id="7"/>
          <p:cNvSpPr txBox="true"/>
          <p:nvPr/>
        </p:nvSpPr>
        <p:spPr>
          <a:xfrm rot="0">
            <a:off x="2633287" y="3574387"/>
            <a:ext cx="7843945" cy="2660465"/>
          </a:xfrm>
          <a:prstGeom prst="rect">
            <a:avLst/>
          </a:prstGeom>
        </p:spPr>
        <p:txBody>
          <a:bodyPr anchor="t" rtlCol="false" tIns="0" lIns="0" bIns="0" rIns="0">
            <a:spAutoFit/>
          </a:bodyPr>
          <a:lstStyle/>
          <a:p>
            <a:pPr algn="just" marL="610412" indent="-305206" lvl="1">
              <a:lnSpc>
                <a:spcPts val="4269"/>
              </a:lnSpc>
              <a:buFont typeface="Arial"/>
              <a:buChar char="•"/>
            </a:pPr>
            <a:r>
              <a:rPr lang="en-US" sz="2827">
                <a:solidFill>
                  <a:srgbClr val="100F0D"/>
                </a:solidFill>
                <a:latin typeface="Arimo"/>
              </a:rPr>
              <a:t>Trong thời đại công nghệ 4.0, việc sử dụng website quản lý thư viện là một trong những giải pháp hiệu quả để quản lý tài liệu, thông tin và cung cấp dịch vụ cho người dùng.</a:t>
            </a:r>
          </a:p>
          <a:p>
            <a:pPr algn="just">
              <a:lnSpc>
                <a:spcPts val="4269"/>
              </a:lnSpc>
            </a:pPr>
          </a:p>
        </p:txBody>
      </p:sp>
      <p:sp>
        <p:nvSpPr>
          <p:cNvPr name="Freeform 8" id="8"/>
          <p:cNvSpPr/>
          <p:nvPr/>
        </p:nvSpPr>
        <p:spPr>
          <a:xfrm flipH="false" flipV="false" rot="0">
            <a:off x="15734872" y="7178744"/>
            <a:ext cx="886305" cy="886305"/>
          </a:xfrm>
          <a:custGeom>
            <a:avLst/>
            <a:gdLst/>
            <a:ahLst/>
            <a:cxnLst/>
            <a:rect r="r" b="b" t="t" l="l"/>
            <a:pathLst>
              <a:path h="886305" w="886305">
                <a:moveTo>
                  <a:pt x="0" y="0"/>
                </a:moveTo>
                <a:lnTo>
                  <a:pt x="886305" y="0"/>
                </a:lnTo>
                <a:lnTo>
                  <a:pt x="886305" y="886304"/>
                </a:lnTo>
                <a:lnTo>
                  <a:pt x="0" y="886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4885181" y="8007898"/>
            <a:ext cx="2585688" cy="433387"/>
          </a:xfrm>
          <a:prstGeom prst="rect">
            <a:avLst/>
          </a:prstGeom>
        </p:spPr>
        <p:txBody>
          <a:bodyPr anchor="t" rtlCol="false" tIns="0" lIns="0" bIns="0" rIns="0">
            <a:spAutoFit/>
          </a:bodyPr>
          <a:lstStyle/>
          <a:p>
            <a:pPr algn="ctr">
              <a:lnSpc>
                <a:spcPts val="3479"/>
              </a:lnSpc>
            </a:pPr>
            <a:r>
              <a:rPr lang="en-US" sz="2485" spc="124">
                <a:solidFill>
                  <a:srgbClr val="FFFFFF"/>
                </a:solidFill>
                <a:latin typeface="Arimo Bold Italics"/>
              </a:rPr>
              <a:t>Larana, Inc.</a:t>
            </a:r>
          </a:p>
        </p:txBody>
      </p:sp>
      <p:sp>
        <p:nvSpPr>
          <p:cNvPr name="TextBox 10" id="10"/>
          <p:cNvSpPr txBox="true"/>
          <p:nvPr/>
        </p:nvSpPr>
        <p:spPr>
          <a:xfrm rot="0">
            <a:off x="2633287" y="981075"/>
            <a:ext cx="6705105" cy="1763395"/>
          </a:xfrm>
          <a:prstGeom prst="rect">
            <a:avLst/>
          </a:prstGeom>
        </p:spPr>
        <p:txBody>
          <a:bodyPr anchor="t" rtlCol="false" tIns="0" lIns="0" bIns="0" rIns="0">
            <a:spAutoFit/>
          </a:bodyPr>
          <a:lstStyle/>
          <a:p>
            <a:pPr>
              <a:lnSpc>
                <a:spcPts val="7040"/>
              </a:lnSpc>
            </a:pPr>
            <a:r>
              <a:rPr lang="en-US" sz="5500">
                <a:solidFill>
                  <a:srgbClr val="000000"/>
                </a:solidFill>
                <a:latin typeface="Montserrat Bold"/>
              </a:rPr>
              <a:t>TỔNG QUAN VỀ ĐỀ TÀI</a:t>
            </a:r>
          </a:p>
        </p:txBody>
      </p:sp>
      <p:sp>
        <p:nvSpPr>
          <p:cNvPr name="TextBox 11" id="11"/>
          <p:cNvSpPr txBox="true"/>
          <p:nvPr/>
        </p:nvSpPr>
        <p:spPr>
          <a:xfrm rot="0">
            <a:off x="2633287" y="5739447"/>
            <a:ext cx="7843945" cy="3193865"/>
          </a:xfrm>
          <a:prstGeom prst="rect">
            <a:avLst/>
          </a:prstGeom>
        </p:spPr>
        <p:txBody>
          <a:bodyPr anchor="t" rtlCol="false" tIns="0" lIns="0" bIns="0" rIns="0">
            <a:spAutoFit/>
          </a:bodyPr>
          <a:lstStyle/>
          <a:p>
            <a:pPr algn="just">
              <a:lnSpc>
                <a:spcPts val="4269"/>
              </a:lnSpc>
            </a:pPr>
          </a:p>
          <a:p>
            <a:pPr algn="just" marL="610412" indent="-305206" lvl="1">
              <a:lnSpc>
                <a:spcPts val="4269"/>
              </a:lnSpc>
              <a:buFont typeface="Arial"/>
              <a:buChar char="•"/>
            </a:pPr>
            <a:r>
              <a:rPr lang="en-US" sz="2827">
                <a:solidFill>
                  <a:srgbClr val="100F0D"/>
                </a:solidFill>
                <a:latin typeface="Arimo"/>
              </a:rPr>
              <a:t>Website quản lý thư viện là một hệ thống thông tin trực tuyến giúp cho việc quản lý, tìm kiếm, mượn và trả sách trở nên dễ dàng hơn bao giờ hết.</a:t>
            </a:r>
          </a:p>
          <a:p>
            <a:pPr algn="just">
              <a:lnSpc>
                <a:spcPts val="426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CB13"/>
        </a:solidFill>
      </p:bgPr>
    </p:bg>
    <p:spTree>
      <p:nvGrpSpPr>
        <p:cNvPr id="1" name=""/>
        <p:cNvGrpSpPr/>
        <p:nvPr/>
      </p:nvGrpSpPr>
      <p:grpSpPr>
        <a:xfrm>
          <a:off x="0" y="0"/>
          <a:ext cx="0" cy="0"/>
          <a:chOff x="0" y="0"/>
          <a:chExt cx="0" cy="0"/>
        </a:xfrm>
      </p:grpSpPr>
      <p:sp>
        <p:nvSpPr>
          <p:cNvPr name="Freeform 2" id="2"/>
          <p:cNvSpPr/>
          <p:nvPr/>
        </p:nvSpPr>
        <p:spPr>
          <a:xfrm flipH="false" flipV="false" rot="0">
            <a:off x="169161" y="1931185"/>
            <a:ext cx="17949678" cy="8142891"/>
          </a:xfrm>
          <a:custGeom>
            <a:avLst/>
            <a:gdLst/>
            <a:ahLst/>
            <a:cxnLst/>
            <a:rect r="r" b="b" t="t" l="l"/>
            <a:pathLst>
              <a:path h="8142891" w="17949678">
                <a:moveTo>
                  <a:pt x="0" y="0"/>
                </a:moveTo>
                <a:lnTo>
                  <a:pt x="17949678" y="0"/>
                </a:lnTo>
                <a:lnTo>
                  <a:pt x="17949678" y="8142891"/>
                </a:lnTo>
                <a:lnTo>
                  <a:pt x="0" y="8142891"/>
                </a:lnTo>
                <a:lnTo>
                  <a:pt x="0" y="0"/>
                </a:lnTo>
                <a:close/>
              </a:path>
            </a:pathLst>
          </a:custGeom>
          <a:blipFill>
            <a:blip r:embed="rId2"/>
            <a:stretch>
              <a:fillRect l="0" t="-14913" r="0" b="-5590"/>
            </a:stretch>
          </a:blipFill>
        </p:spPr>
      </p:sp>
      <p:sp>
        <p:nvSpPr>
          <p:cNvPr name="Freeform 3" id="3"/>
          <p:cNvSpPr/>
          <p:nvPr/>
        </p:nvSpPr>
        <p:spPr>
          <a:xfrm flipH="false" flipV="false" rot="0">
            <a:off x="169161" y="1931185"/>
            <a:ext cx="17949678" cy="8142891"/>
          </a:xfrm>
          <a:custGeom>
            <a:avLst/>
            <a:gdLst/>
            <a:ahLst/>
            <a:cxnLst/>
            <a:rect r="r" b="b" t="t" l="l"/>
            <a:pathLst>
              <a:path h="8142891" w="17949678">
                <a:moveTo>
                  <a:pt x="0" y="0"/>
                </a:moveTo>
                <a:lnTo>
                  <a:pt x="17949678" y="0"/>
                </a:lnTo>
                <a:lnTo>
                  <a:pt x="17949678" y="8142891"/>
                </a:lnTo>
                <a:lnTo>
                  <a:pt x="0" y="8142891"/>
                </a:lnTo>
                <a:lnTo>
                  <a:pt x="0" y="0"/>
                </a:lnTo>
                <a:close/>
              </a:path>
            </a:pathLst>
          </a:custGeom>
          <a:blipFill>
            <a:blip r:embed="rId3"/>
            <a:stretch>
              <a:fillRect l="0" t="-13867" r="0" b="-6183"/>
            </a:stretch>
          </a:blipFill>
        </p:spPr>
      </p:sp>
      <p:sp>
        <p:nvSpPr>
          <p:cNvPr name="Freeform 4" id="4"/>
          <p:cNvSpPr/>
          <p:nvPr/>
        </p:nvSpPr>
        <p:spPr>
          <a:xfrm flipH="false" flipV="false" rot="0">
            <a:off x="169161" y="1931185"/>
            <a:ext cx="17949678" cy="8311456"/>
          </a:xfrm>
          <a:custGeom>
            <a:avLst/>
            <a:gdLst/>
            <a:ahLst/>
            <a:cxnLst/>
            <a:rect r="r" b="b" t="t" l="l"/>
            <a:pathLst>
              <a:path h="8311456" w="17949678">
                <a:moveTo>
                  <a:pt x="0" y="0"/>
                </a:moveTo>
                <a:lnTo>
                  <a:pt x="17949678" y="0"/>
                </a:lnTo>
                <a:lnTo>
                  <a:pt x="17949678" y="8311456"/>
                </a:lnTo>
                <a:lnTo>
                  <a:pt x="0" y="8311456"/>
                </a:lnTo>
                <a:lnTo>
                  <a:pt x="0" y="0"/>
                </a:lnTo>
                <a:close/>
              </a:path>
            </a:pathLst>
          </a:custGeom>
          <a:blipFill>
            <a:blip r:embed="rId4"/>
            <a:stretch>
              <a:fillRect l="0" t="-14967" r="0" b="-6414"/>
            </a:stretch>
          </a:blipFill>
        </p:spPr>
      </p:sp>
      <p:sp>
        <p:nvSpPr>
          <p:cNvPr name="TextBox 5" id="5"/>
          <p:cNvSpPr txBox="true"/>
          <p:nvPr/>
        </p:nvSpPr>
        <p:spPr>
          <a:xfrm rot="0">
            <a:off x="3515763" y="566103"/>
            <a:ext cx="11256475" cy="877570"/>
          </a:xfrm>
          <a:prstGeom prst="rect">
            <a:avLst/>
          </a:prstGeom>
        </p:spPr>
        <p:txBody>
          <a:bodyPr anchor="t" rtlCol="false" tIns="0" lIns="0" bIns="0" rIns="0">
            <a:spAutoFit/>
          </a:bodyPr>
          <a:lstStyle/>
          <a:p>
            <a:pPr>
              <a:lnSpc>
                <a:spcPts val="7040"/>
              </a:lnSpc>
            </a:pPr>
            <a:r>
              <a:rPr lang="en-US" sz="5500">
                <a:solidFill>
                  <a:srgbClr val="000000"/>
                </a:solidFill>
                <a:latin typeface="Montserrat Ultra-Bold"/>
              </a:rPr>
              <a:t>GIAO DIỆN QUẢN LÝ TÁC GIẢ</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sp>
        <p:nvSpPr>
          <p:cNvPr name="Freeform 4" id="4"/>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144000" y="0"/>
            <a:ext cx="8115300" cy="10287000"/>
            <a:chOff x="0" y="0"/>
            <a:chExt cx="4232162" cy="5364713"/>
          </a:xfrm>
        </p:grpSpPr>
        <p:sp>
          <p:nvSpPr>
            <p:cNvPr name="Freeform 6" id="6"/>
            <p:cNvSpPr/>
            <p:nvPr/>
          </p:nvSpPr>
          <p:spPr>
            <a:xfrm flipH="false" flipV="false" rot="0">
              <a:off x="0" y="0"/>
              <a:ext cx="4232162" cy="5364713"/>
            </a:xfrm>
            <a:custGeom>
              <a:avLst/>
              <a:gdLst/>
              <a:ahLst/>
              <a:cxnLst/>
              <a:rect r="r" b="b" t="t" l="l"/>
              <a:pathLst>
                <a:path h="5364713" w="4232162">
                  <a:moveTo>
                    <a:pt x="0" y="0"/>
                  </a:moveTo>
                  <a:lnTo>
                    <a:pt x="4232162" y="0"/>
                  </a:lnTo>
                  <a:lnTo>
                    <a:pt x="4232162" y="5364713"/>
                  </a:lnTo>
                  <a:lnTo>
                    <a:pt x="0" y="5364713"/>
                  </a:lnTo>
                  <a:close/>
                </a:path>
              </a:pathLst>
            </a:custGeom>
            <a:solidFill>
              <a:srgbClr val="20252F"/>
            </a:solidFill>
          </p:spPr>
        </p:sp>
      </p:grpSp>
      <p:grpSp>
        <p:nvGrpSpPr>
          <p:cNvPr name="Group 7" id="7"/>
          <p:cNvGrpSpPr/>
          <p:nvPr/>
        </p:nvGrpSpPr>
        <p:grpSpPr>
          <a:xfrm rot="0">
            <a:off x="1028700" y="1744948"/>
            <a:ext cx="8115300" cy="3154712"/>
            <a:chOff x="0" y="0"/>
            <a:chExt cx="10820400" cy="4206283"/>
          </a:xfrm>
        </p:grpSpPr>
        <p:pic>
          <p:nvPicPr>
            <p:cNvPr name="Picture 8" id="8"/>
            <p:cNvPicPr>
              <a:picLocks noChangeAspect="true"/>
            </p:cNvPicPr>
            <p:nvPr/>
          </p:nvPicPr>
          <p:blipFill>
            <a:blip r:embed="rId4"/>
            <a:srcRect l="0" t="24084" r="0" b="24084"/>
            <a:stretch>
              <a:fillRect/>
            </a:stretch>
          </p:blipFill>
          <p:spPr>
            <a:xfrm flipH="false" flipV="false">
              <a:off x="0" y="0"/>
              <a:ext cx="10820400" cy="4206283"/>
            </a:xfrm>
            <a:prstGeom prst="rect">
              <a:avLst/>
            </a:prstGeom>
          </p:spPr>
        </p:pic>
      </p:grpSp>
      <p:grpSp>
        <p:nvGrpSpPr>
          <p:cNvPr name="Group 9" id="9"/>
          <p:cNvGrpSpPr/>
          <p:nvPr/>
        </p:nvGrpSpPr>
        <p:grpSpPr>
          <a:xfrm rot="0">
            <a:off x="9144000" y="0"/>
            <a:ext cx="8115300" cy="4899660"/>
            <a:chOff x="0" y="0"/>
            <a:chExt cx="10820400" cy="6532880"/>
          </a:xfrm>
        </p:grpSpPr>
        <p:pic>
          <p:nvPicPr>
            <p:cNvPr name="Picture 10" id="10"/>
            <p:cNvPicPr>
              <a:picLocks noChangeAspect="true"/>
            </p:cNvPicPr>
            <p:nvPr/>
          </p:nvPicPr>
          <p:blipFill>
            <a:blip r:embed="rId5"/>
            <a:srcRect l="0" t="19812" r="0" b="19812"/>
            <a:stretch>
              <a:fillRect/>
            </a:stretch>
          </p:blipFill>
          <p:spPr>
            <a:xfrm flipH="false" flipV="false">
              <a:off x="0" y="0"/>
              <a:ext cx="10820400" cy="6532880"/>
            </a:xfrm>
            <a:prstGeom prst="rect">
              <a:avLst/>
            </a:prstGeom>
          </p:spPr>
        </p:pic>
      </p:grpSp>
      <p:sp>
        <p:nvSpPr>
          <p:cNvPr name="TextBox 11" id="11"/>
          <p:cNvSpPr txBox="true"/>
          <p:nvPr/>
        </p:nvSpPr>
        <p:spPr>
          <a:xfrm rot="0">
            <a:off x="1450694" y="756081"/>
            <a:ext cx="2354754" cy="257175"/>
          </a:xfrm>
          <a:prstGeom prst="rect">
            <a:avLst/>
          </a:prstGeom>
        </p:spPr>
        <p:txBody>
          <a:bodyPr anchor="t" rtlCol="false" tIns="0" lIns="0" bIns="0" rIns="0">
            <a:spAutoFit/>
          </a:bodyPr>
          <a:lstStyle/>
          <a:p>
            <a:pPr>
              <a:lnSpc>
                <a:spcPts val="2100"/>
              </a:lnSpc>
              <a:spcBef>
                <a:spcPct val="0"/>
              </a:spcBef>
            </a:pPr>
            <a:r>
              <a:rPr lang="en-US" sz="1500">
                <a:solidFill>
                  <a:srgbClr val="171616"/>
                </a:solidFill>
                <a:latin typeface="Open Sans"/>
              </a:rPr>
              <a:t>Arowwai Industries</a:t>
            </a:r>
          </a:p>
        </p:txBody>
      </p:sp>
      <p:sp>
        <p:nvSpPr>
          <p:cNvPr name="TextBox 12" id="12"/>
          <p:cNvSpPr txBox="true"/>
          <p:nvPr/>
        </p:nvSpPr>
        <p:spPr>
          <a:xfrm rot="0">
            <a:off x="1450694" y="5944870"/>
            <a:ext cx="6705105" cy="1763395"/>
          </a:xfrm>
          <a:prstGeom prst="rect">
            <a:avLst/>
          </a:prstGeom>
        </p:spPr>
        <p:txBody>
          <a:bodyPr anchor="t" rtlCol="false" tIns="0" lIns="0" bIns="0" rIns="0">
            <a:spAutoFit/>
          </a:bodyPr>
          <a:lstStyle/>
          <a:p>
            <a:pPr>
              <a:lnSpc>
                <a:spcPts val="7040"/>
              </a:lnSpc>
            </a:pPr>
            <a:r>
              <a:rPr lang="en-US" sz="5500">
                <a:solidFill>
                  <a:srgbClr val="000000"/>
                </a:solidFill>
                <a:latin typeface="Montserrat Bold"/>
              </a:rPr>
              <a:t>1. LÝ DO CHỌN ĐỀ TÀI</a:t>
            </a:r>
          </a:p>
        </p:txBody>
      </p:sp>
      <p:sp>
        <p:nvSpPr>
          <p:cNvPr name="TextBox 13" id="13"/>
          <p:cNvSpPr txBox="true"/>
          <p:nvPr/>
        </p:nvSpPr>
        <p:spPr>
          <a:xfrm rot="0">
            <a:off x="9882489" y="5465063"/>
            <a:ext cx="6638322" cy="315912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18860532" cy="5143500"/>
            <a:chOff x="0" y="0"/>
            <a:chExt cx="6880373" cy="1876363"/>
          </a:xfrm>
        </p:grpSpPr>
        <p:sp>
          <p:nvSpPr>
            <p:cNvPr name="Freeform 3" id="3"/>
            <p:cNvSpPr/>
            <p:nvPr/>
          </p:nvSpPr>
          <p:spPr>
            <a:xfrm flipH="false" flipV="false" rot="0">
              <a:off x="0" y="0"/>
              <a:ext cx="6880373" cy="1876363"/>
            </a:xfrm>
            <a:custGeom>
              <a:avLst/>
              <a:gdLst/>
              <a:ahLst/>
              <a:cxnLst/>
              <a:rect r="r" b="b" t="t" l="l"/>
              <a:pathLst>
                <a:path h="1876363" w="6880373">
                  <a:moveTo>
                    <a:pt x="0" y="0"/>
                  </a:moveTo>
                  <a:lnTo>
                    <a:pt x="6880373" y="0"/>
                  </a:lnTo>
                  <a:lnTo>
                    <a:pt x="6880373" y="1876363"/>
                  </a:lnTo>
                  <a:lnTo>
                    <a:pt x="0" y="1876363"/>
                  </a:lnTo>
                  <a:close/>
                </a:path>
              </a:pathLst>
            </a:custGeom>
            <a:solidFill>
              <a:srgbClr val="20252F"/>
            </a:solidFill>
          </p:spPr>
        </p:sp>
      </p:grpSp>
      <p:grpSp>
        <p:nvGrpSpPr>
          <p:cNvPr name="Group 4" id="4"/>
          <p:cNvGrpSpPr/>
          <p:nvPr/>
        </p:nvGrpSpPr>
        <p:grpSpPr>
          <a:xfrm rot="0">
            <a:off x="11504698" y="0"/>
            <a:ext cx="6783302" cy="517903"/>
            <a:chOff x="0" y="0"/>
            <a:chExt cx="2474567" cy="188932"/>
          </a:xfrm>
        </p:grpSpPr>
        <p:sp>
          <p:nvSpPr>
            <p:cNvPr name="Freeform 5" id="5"/>
            <p:cNvSpPr/>
            <p:nvPr/>
          </p:nvSpPr>
          <p:spPr>
            <a:xfrm flipH="false" flipV="false" rot="0">
              <a:off x="0" y="0"/>
              <a:ext cx="2474567" cy="188932"/>
            </a:xfrm>
            <a:custGeom>
              <a:avLst/>
              <a:gdLst/>
              <a:ahLst/>
              <a:cxnLst/>
              <a:rect r="r" b="b" t="t" l="l"/>
              <a:pathLst>
                <a:path h="188932" w="2474567">
                  <a:moveTo>
                    <a:pt x="0" y="0"/>
                  </a:moveTo>
                  <a:lnTo>
                    <a:pt x="2474567" y="0"/>
                  </a:lnTo>
                  <a:lnTo>
                    <a:pt x="2474567" y="188932"/>
                  </a:lnTo>
                  <a:lnTo>
                    <a:pt x="0" y="188932"/>
                  </a:lnTo>
                  <a:close/>
                </a:path>
              </a:pathLst>
            </a:custGeom>
            <a:solidFill>
              <a:srgbClr val="C9CACC"/>
            </a:solidFill>
          </p:spPr>
        </p:sp>
      </p:grpSp>
      <p:grpSp>
        <p:nvGrpSpPr>
          <p:cNvPr name="Group 6" id="6"/>
          <p:cNvGrpSpPr/>
          <p:nvPr/>
        </p:nvGrpSpPr>
        <p:grpSpPr>
          <a:xfrm rot="0">
            <a:off x="16768020" y="0"/>
            <a:ext cx="1103938" cy="1508599"/>
            <a:chOff x="0" y="0"/>
            <a:chExt cx="1465070" cy="2002108"/>
          </a:xfrm>
        </p:grpSpPr>
        <p:sp>
          <p:nvSpPr>
            <p:cNvPr name="Freeform 7" id="7"/>
            <p:cNvSpPr/>
            <p:nvPr/>
          </p:nvSpPr>
          <p:spPr>
            <a:xfrm flipH="false" flipV="false" rot="0">
              <a:off x="0" y="0"/>
              <a:ext cx="1465070" cy="2002108"/>
            </a:xfrm>
            <a:custGeom>
              <a:avLst/>
              <a:gdLst/>
              <a:ahLst/>
              <a:cxnLst/>
              <a:rect r="r" b="b" t="t" l="l"/>
              <a:pathLst>
                <a:path h="2002108" w="1465070">
                  <a:moveTo>
                    <a:pt x="0" y="0"/>
                  </a:moveTo>
                  <a:lnTo>
                    <a:pt x="1465070" y="0"/>
                  </a:lnTo>
                  <a:lnTo>
                    <a:pt x="1465070" y="2002108"/>
                  </a:lnTo>
                  <a:lnTo>
                    <a:pt x="0" y="2002108"/>
                  </a:lnTo>
                  <a:close/>
                </a:path>
              </a:pathLst>
            </a:custGeom>
            <a:solidFill>
              <a:srgbClr val="1866CD"/>
            </a:solidFill>
          </p:spPr>
        </p:sp>
      </p:grpSp>
      <p:sp>
        <p:nvSpPr>
          <p:cNvPr name="Freeform 8" id="8"/>
          <p:cNvSpPr/>
          <p:nvPr/>
        </p:nvSpPr>
        <p:spPr>
          <a:xfrm flipH="false" flipV="false" rot="0">
            <a:off x="16865769" y="517903"/>
            <a:ext cx="908441" cy="546716"/>
          </a:xfrm>
          <a:custGeom>
            <a:avLst/>
            <a:gdLst/>
            <a:ahLst/>
            <a:cxnLst/>
            <a:rect r="r" b="b" t="t" l="l"/>
            <a:pathLst>
              <a:path h="546716" w="908441">
                <a:moveTo>
                  <a:pt x="0" y="0"/>
                </a:moveTo>
                <a:lnTo>
                  <a:pt x="908441" y="0"/>
                </a:lnTo>
                <a:lnTo>
                  <a:pt x="908441" y="546716"/>
                </a:lnTo>
                <a:lnTo>
                  <a:pt x="0" y="546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186233" y="1186674"/>
            <a:ext cx="10429865" cy="6953243"/>
          </a:xfrm>
          <a:custGeom>
            <a:avLst/>
            <a:gdLst/>
            <a:ahLst/>
            <a:cxnLst/>
            <a:rect r="r" b="b" t="t" l="l"/>
            <a:pathLst>
              <a:path h="6953243" w="10429865">
                <a:moveTo>
                  <a:pt x="0" y="0"/>
                </a:moveTo>
                <a:lnTo>
                  <a:pt x="10429866" y="0"/>
                </a:lnTo>
                <a:lnTo>
                  <a:pt x="10429866" y="6953243"/>
                </a:lnTo>
                <a:lnTo>
                  <a:pt x="0" y="6953243"/>
                </a:lnTo>
                <a:lnTo>
                  <a:pt x="0" y="0"/>
                </a:lnTo>
                <a:close/>
              </a:path>
            </a:pathLst>
          </a:custGeom>
          <a:blipFill>
            <a:blip r:embed="rId4"/>
            <a:stretch>
              <a:fillRect l="0" t="0" r="0" b="0"/>
            </a:stretch>
          </a:blipFill>
        </p:spPr>
      </p:sp>
      <p:sp>
        <p:nvSpPr>
          <p:cNvPr name="TextBox 10" id="10"/>
          <p:cNvSpPr txBox="true"/>
          <p:nvPr/>
        </p:nvSpPr>
        <p:spPr>
          <a:xfrm rot="0">
            <a:off x="6694645" y="1158099"/>
            <a:ext cx="6705105" cy="617600"/>
          </a:xfrm>
          <a:prstGeom prst="rect">
            <a:avLst/>
          </a:prstGeom>
        </p:spPr>
        <p:txBody>
          <a:bodyPr anchor="t" rtlCol="false" tIns="0" lIns="0" bIns="0" rIns="0">
            <a:spAutoFit/>
          </a:bodyPr>
          <a:lstStyle/>
          <a:p>
            <a:pPr>
              <a:lnSpc>
                <a:spcPts val="4992"/>
              </a:lnSpc>
            </a:pPr>
            <a:r>
              <a:rPr lang="en-US" sz="3900">
                <a:solidFill>
                  <a:srgbClr val="F6A429"/>
                </a:solidFill>
                <a:latin typeface="Montserrat Bold"/>
              </a:rPr>
              <a:t>2. THỰC TRẠNG, VẤN ĐỀ</a:t>
            </a:r>
          </a:p>
        </p:txBody>
      </p:sp>
      <p:sp>
        <p:nvSpPr>
          <p:cNvPr name="TextBox 11" id="11"/>
          <p:cNvSpPr txBox="true"/>
          <p:nvPr/>
        </p:nvSpPr>
        <p:spPr>
          <a:xfrm rot="0">
            <a:off x="6694645" y="5133975"/>
            <a:ext cx="6705105" cy="617600"/>
          </a:xfrm>
          <a:prstGeom prst="rect">
            <a:avLst/>
          </a:prstGeom>
        </p:spPr>
        <p:txBody>
          <a:bodyPr anchor="t" rtlCol="false" tIns="0" lIns="0" bIns="0" rIns="0">
            <a:spAutoFit/>
          </a:bodyPr>
          <a:lstStyle/>
          <a:p>
            <a:pPr>
              <a:lnSpc>
                <a:spcPts val="4992"/>
              </a:lnSpc>
            </a:pPr>
            <a:r>
              <a:rPr lang="en-US" sz="3900">
                <a:solidFill>
                  <a:srgbClr val="FFFFFF"/>
                </a:solidFill>
                <a:latin typeface="Montserrat Bold"/>
              </a:rPr>
              <a:t>2. GIẢI PHÁP</a:t>
            </a:r>
          </a:p>
        </p:txBody>
      </p:sp>
      <p:sp>
        <p:nvSpPr>
          <p:cNvPr name="TextBox 12" id="12"/>
          <p:cNvSpPr txBox="true"/>
          <p:nvPr/>
        </p:nvSpPr>
        <p:spPr>
          <a:xfrm rot="0">
            <a:off x="7140096" y="1952110"/>
            <a:ext cx="10634114" cy="29578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213559"/>
                </a:solidFill>
                <a:latin typeface="Now"/>
              </a:rPr>
              <a:t>Tất cả các công việc của thủ thư và độc giả đều tiến hành thủ công, không khoa học . </a:t>
            </a:r>
          </a:p>
          <a:p>
            <a:pPr marL="604519" indent="-302260" lvl="1">
              <a:lnSpc>
                <a:spcPts val="3919"/>
              </a:lnSpc>
              <a:buFont typeface="Arial"/>
              <a:buChar char="•"/>
            </a:pPr>
            <a:r>
              <a:rPr lang="en-US" sz="2799">
                <a:solidFill>
                  <a:srgbClr val="213559"/>
                </a:solidFill>
                <a:latin typeface="Now"/>
              </a:rPr>
              <a:t>Thông tin ghi trên giấy tờ, sổ sách dễ bị mất mát, hư hỏng, không lưu trữ được lâu dài, tốn diện tích, không gian thư viện.</a:t>
            </a:r>
          </a:p>
          <a:p>
            <a:pPr marL="604519" indent="-302260" lvl="1">
              <a:lnSpc>
                <a:spcPts val="3919"/>
              </a:lnSpc>
              <a:buFont typeface="Arial"/>
              <a:buChar char="•"/>
            </a:pPr>
            <a:r>
              <a:rPr lang="en-US" sz="2799">
                <a:solidFill>
                  <a:srgbClr val="213559"/>
                </a:solidFill>
                <a:latin typeface="Now"/>
              </a:rPr>
              <a:t>Trở ngại trong việc áp dụng vào trường học</a:t>
            </a:r>
          </a:p>
        </p:txBody>
      </p:sp>
      <p:sp>
        <p:nvSpPr>
          <p:cNvPr name="TextBox 13" id="13"/>
          <p:cNvSpPr txBox="true"/>
          <p:nvPr/>
        </p:nvSpPr>
        <p:spPr>
          <a:xfrm rot="0">
            <a:off x="7140096" y="6189725"/>
            <a:ext cx="10634114" cy="14719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Now"/>
              </a:rPr>
              <a:t>Phát triễn một website quản lý thư viện tối ưu</a:t>
            </a:r>
          </a:p>
          <a:p>
            <a:pPr marL="604519" indent="-302260" lvl="1">
              <a:lnSpc>
                <a:spcPts val="3919"/>
              </a:lnSpc>
              <a:buFont typeface="Arial"/>
              <a:buChar char="•"/>
            </a:pPr>
            <a:r>
              <a:rPr lang="en-US" sz="2799">
                <a:solidFill>
                  <a:srgbClr val="FFFFFF"/>
                </a:solidFill>
                <a:latin typeface="Now"/>
              </a:rPr>
              <a:t>Nâng cao bảo mật</a:t>
            </a:r>
          </a:p>
          <a:p>
            <a:pPr marL="604519" indent="-302260" lvl="1">
              <a:lnSpc>
                <a:spcPts val="3919"/>
              </a:lnSpc>
              <a:buFont typeface="Arial"/>
              <a:buChar char="•"/>
            </a:pPr>
            <a:r>
              <a:rPr lang="en-US" sz="2799">
                <a:solidFill>
                  <a:srgbClr val="FFFFFF"/>
                </a:solidFill>
                <a:latin typeface="Now"/>
              </a:rPr>
              <a:t>Cung cấp hỗ trợ kỹ thuật liên tục cho nhân sự là cần thiết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FF5"/>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20252F">
                <a:alpha val="87843"/>
              </a:srgbClr>
            </a:solidFill>
          </p:spPr>
        </p:sp>
        <p:sp>
          <p:nvSpPr>
            <p:cNvPr name="TextBox 4" id="4"/>
            <p:cNvSpPr txBox="true"/>
            <p:nvPr/>
          </p:nvSpPr>
          <p:spPr>
            <a:xfrm>
              <a:off x="0" y="-19050"/>
              <a:ext cx="4274726" cy="2186517"/>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5400000">
            <a:off x="13574779" y="5204850"/>
            <a:ext cx="47625" cy="7321418"/>
            <a:chOff x="0" y="0"/>
            <a:chExt cx="12543" cy="1928275"/>
          </a:xfrm>
        </p:grpSpPr>
        <p:sp>
          <p:nvSpPr>
            <p:cNvPr name="Freeform 6" id="6"/>
            <p:cNvSpPr/>
            <p:nvPr/>
          </p:nvSpPr>
          <p:spPr>
            <a:xfrm flipH="false" flipV="false" rot="0">
              <a:off x="0" y="0"/>
              <a:ext cx="12543" cy="1928275"/>
            </a:xfrm>
            <a:custGeom>
              <a:avLst/>
              <a:gdLst/>
              <a:ahLst/>
              <a:cxnLst/>
              <a:rect r="r" b="b" t="t" l="l"/>
              <a:pathLst>
                <a:path h="1928275" w="12543">
                  <a:moveTo>
                    <a:pt x="0" y="0"/>
                  </a:moveTo>
                  <a:lnTo>
                    <a:pt x="12543" y="0"/>
                  </a:lnTo>
                  <a:lnTo>
                    <a:pt x="12543" y="1928275"/>
                  </a:lnTo>
                  <a:lnTo>
                    <a:pt x="0" y="1928275"/>
                  </a:lnTo>
                  <a:close/>
                </a:path>
              </a:pathLst>
            </a:custGeom>
            <a:solidFill>
              <a:srgbClr val="FFFFFF"/>
            </a:solidFill>
          </p:spPr>
        </p:sp>
        <p:sp>
          <p:nvSpPr>
            <p:cNvPr name="TextBox 7" id="7"/>
            <p:cNvSpPr txBox="true"/>
            <p:nvPr/>
          </p:nvSpPr>
          <p:spPr>
            <a:xfrm>
              <a:off x="0" y="-19050"/>
              <a:ext cx="12543" cy="194732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5400000">
            <a:off x="9196408" y="4551648"/>
            <a:ext cx="47625" cy="7900927"/>
            <a:chOff x="0" y="0"/>
            <a:chExt cx="12543" cy="2080903"/>
          </a:xfrm>
        </p:grpSpPr>
        <p:sp>
          <p:nvSpPr>
            <p:cNvPr name="Freeform 9" id="9"/>
            <p:cNvSpPr/>
            <p:nvPr/>
          </p:nvSpPr>
          <p:spPr>
            <a:xfrm flipH="false" flipV="false" rot="0">
              <a:off x="0" y="0"/>
              <a:ext cx="12543" cy="2080903"/>
            </a:xfrm>
            <a:custGeom>
              <a:avLst/>
              <a:gdLst/>
              <a:ahLst/>
              <a:cxnLst/>
              <a:rect r="r" b="b" t="t" l="l"/>
              <a:pathLst>
                <a:path h="2080903" w="12543">
                  <a:moveTo>
                    <a:pt x="0" y="0"/>
                  </a:moveTo>
                  <a:lnTo>
                    <a:pt x="12543" y="0"/>
                  </a:lnTo>
                  <a:lnTo>
                    <a:pt x="12543" y="2080903"/>
                  </a:lnTo>
                  <a:lnTo>
                    <a:pt x="0" y="2080903"/>
                  </a:lnTo>
                  <a:close/>
                </a:path>
              </a:pathLst>
            </a:custGeom>
            <a:solidFill>
              <a:srgbClr val="FFFFFF"/>
            </a:solidFill>
          </p:spPr>
        </p:sp>
        <p:sp>
          <p:nvSpPr>
            <p:cNvPr name="TextBox 10" id="10"/>
            <p:cNvSpPr txBox="true"/>
            <p:nvPr/>
          </p:nvSpPr>
          <p:spPr>
            <a:xfrm>
              <a:off x="0" y="-19050"/>
              <a:ext cx="12543" cy="2099953"/>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7621241" y="4354515"/>
            <a:ext cx="10437912" cy="5932485"/>
          </a:xfrm>
          <a:custGeom>
            <a:avLst/>
            <a:gdLst/>
            <a:ahLst/>
            <a:cxnLst/>
            <a:rect r="r" b="b" t="t" l="l"/>
            <a:pathLst>
              <a:path h="5932485" w="10437912">
                <a:moveTo>
                  <a:pt x="0" y="0"/>
                </a:moveTo>
                <a:lnTo>
                  <a:pt x="10437912" y="0"/>
                </a:lnTo>
                <a:lnTo>
                  <a:pt x="10437912" y="5932485"/>
                </a:lnTo>
                <a:lnTo>
                  <a:pt x="0" y="5932485"/>
                </a:lnTo>
                <a:lnTo>
                  <a:pt x="0" y="0"/>
                </a:lnTo>
                <a:close/>
              </a:path>
            </a:pathLst>
          </a:custGeom>
          <a:blipFill>
            <a:blip r:embed="rId2"/>
            <a:stretch>
              <a:fillRect l="0" t="0" r="0" b="0"/>
            </a:stretch>
          </a:blipFill>
        </p:spPr>
      </p:sp>
      <p:sp>
        <p:nvSpPr>
          <p:cNvPr name="TextBox 12" id="12"/>
          <p:cNvSpPr txBox="true"/>
          <p:nvPr/>
        </p:nvSpPr>
        <p:spPr>
          <a:xfrm rot="0">
            <a:off x="1723996" y="1466272"/>
            <a:ext cx="8979221" cy="2888243"/>
          </a:xfrm>
          <a:prstGeom prst="rect">
            <a:avLst/>
          </a:prstGeom>
        </p:spPr>
        <p:txBody>
          <a:bodyPr anchor="t" rtlCol="false" tIns="0" lIns="0" bIns="0" rIns="0">
            <a:spAutoFit/>
          </a:bodyPr>
          <a:lstStyle/>
          <a:p>
            <a:pPr marL="0" indent="0" lvl="0">
              <a:lnSpc>
                <a:spcPts val="10309"/>
              </a:lnSpc>
              <a:spcBef>
                <a:spcPct val="0"/>
              </a:spcBef>
            </a:pPr>
            <a:r>
              <a:rPr lang="en-US" sz="8590">
                <a:solidFill>
                  <a:srgbClr val="FFFFFF"/>
                </a:solidFill>
                <a:latin typeface="Canva Sans Bold Italics"/>
              </a:rPr>
              <a:t>CÁC CÔNG CỤ THỰC HIỆN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sp>
        <p:nvSpPr>
          <p:cNvPr name="Freeform 4" id="4"/>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3223260"/>
            <a:ext cx="4968240" cy="7063740"/>
            <a:chOff x="0" y="0"/>
            <a:chExt cx="2590958" cy="3683770"/>
          </a:xfrm>
        </p:grpSpPr>
        <p:sp>
          <p:nvSpPr>
            <p:cNvPr name="Freeform 6" id="6"/>
            <p:cNvSpPr/>
            <p:nvPr/>
          </p:nvSpPr>
          <p:spPr>
            <a:xfrm flipH="false" flipV="false" rot="0">
              <a:off x="0" y="0"/>
              <a:ext cx="2590958" cy="3683769"/>
            </a:xfrm>
            <a:custGeom>
              <a:avLst/>
              <a:gdLst/>
              <a:ahLst/>
              <a:cxnLst/>
              <a:rect r="r" b="b" t="t" l="l"/>
              <a:pathLst>
                <a:path h="3683769" w="2590958">
                  <a:moveTo>
                    <a:pt x="0" y="0"/>
                  </a:moveTo>
                  <a:lnTo>
                    <a:pt x="2590958" y="0"/>
                  </a:lnTo>
                  <a:lnTo>
                    <a:pt x="2590958" y="3683769"/>
                  </a:lnTo>
                  <a:lnTo>
                    <a:pt x="0" y="3683769"/>
                  </a:lnTo>
                  <a:close/>
                </a:path>
              </a:pathLst>
            </a:custGeom>
            <a:solidFill>
              <a:srgbClr val="20252F"/>
            </a:solidFill>
          </p:spPr>
        </p:sp>
      </p:grpSp>
      <p:grpSp>
        <p:nvGrpSpPr>
          <p:cNvPr name="Group 7" id="7"/>
          <p:cNvGrpSpPr/>
          <p:nvPr/>
        </p:nvGrpSpPr>
        <p:grpSpPr>
          <a:xfrm rot="0">
            <a:off x="1450694" y="1399114"/>
            <a:ext cx="6644640" cy="3157646"/>
            <a:chOff x="0" y="0"/>
            <a:chExt cx="8859520" cy="4210194"/>
          </a:xfrm>
        </p:grpSpPr>
        <p:pic>
          <p:nvPicPr>
            <p:cNvPr name="Picture 8" id="8"/>
            <p:cNvPicPr>
              <a:picLocks noChangeAspect="true"/>
            </p:cNvPicPr>
            <p:nvPr/>
          </p:nvPicPr>
          <p:blipFill>
            <a:blip r:embed="rId4"/>
            <a:srcRect l="0" t="5636" r="0" b="8824"/>
            <a:stretch>
              <a:fillRect/>
            </a:stretch>
          </p:blipFill>
          <p:spPr>
            <a:xfrm flipH="false" flipV="false">
              <a:off x="0" y="0"/>
              <a:ext cx="8859520" cy="4210194"/>
            </a:xfrm>
            <a:prstGeom prst="rect">
              <a:avLst/>
            </a:prstGeom>
          </p:spPr>
        </p:pic>
      </p:grpSp>
      <p:grpSp>
        <p:nvGrpSpPr>
          <p:cNvPr name="Group 9" id="9"/>
          <p:cNvGrpSpPr/>
          <p:nvPr/>
        </p:nvGrpSpPr>
        <p:grpSpPr>
          <a:xfrm rot="0">
            <a:off x="1450694" y="4731988"/>
            <a:ext cx="6644640" cy="5555012"/>
            <a:chOff x="0" y="0"/>
            <a:chExt cx="8859520" cy="7406683"/>
          </a:xfrm>
        </p:grpSpPr>
        <p:pic>
          <p:nvPicPr>
            <p:cNvPr name="Picture 10" id="10"/>
            <p:cNvPicPr>
              <a:picLocks noChangeAspect="true"/>
            </p:cNvPicPr>
            <p:nvPr/>
          </p:nvPicPr>
          <p:blipFill>
            <a:blip r:embed="rId5"/>
            <a:srcRect l="0" t="8199" r="0" b="8199"/>
            <a:stretch>
              <a:fillRect/>
            </a:stretch>
          </p:blipFill>
          <p:spPr>
            <a:xfrm flipH="false" flipV="false">
              <a:off x="0" y="0"/>
              <a:ext cx="8859520" cy="7406683"/>
            </a:xfrm>
            <a:prstGeom prst="rect">
              <a:avLst/>
            </a:prstGeom>
          </p:spPr>
        </p:pic>
      </p:grpSp>
      <p:sp>
        <p:nvSpPr>
          <p:cNvPr name="TextBox 11" id="11"/>
          <p:cNvSpPr txBox="true"/>
          <p:nvPr/>
        </p:nvSpPr>
        <p:spPr>
          <a:xfrm rot="0">
            <a:off x="1450694" y="756081"/>
            <a:ext cx="2354754" cy="257175"/>
          </a:xfrm>
          <a:prstGeom prst="rect">
            <a:avLst/>
          </a:prstGeom>
        </p:spPr>
        <p:txBody>
          <a:bodyPr anchor="t" rtlCol="false" tIns="0" lIns="0" bIns="0" rIns="0">
            <a:spAutoFit/>
          </a:bodyPr>
          <a:lstStyle/>
          <a:p>
            <a:pPr>
              <a:lnSpc>
                <a:spcPts val="2100"/>
              </a:lnSpc>
              <a:spcBef>
                <a:spcPct val="0"/>
              </a:spcBef>
            </a:pPr>
            <a:r>
              <a:rPr lang="en-US" sz="1500">
                <a:solidFill>
                  <a:srgbClr val="171616"/>
                </a:solidFill>
                <a:latin typeface="Open Sans"/>
              </a:rPr>
              <a:t>Arowwai Industries</a:t>
            </a:r>
          </a:p>
        </p:txBody>
      </p:sp>
      <p:sp>
        <p:nvSpPr>
          <p:cNvPr name="TextBox 12" id="12"/>
          <p:cNvSpPr txBox="true"/>
          <p:nvPr/>
        </p:nvSpPr>
        <p:spPr>
          <a:xfrm rot="0">
            <a:off x="9545148" y="2728523"/>
            <a:ext cx="7100739" cy="2325370"/>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171616"/>
                </a:solidFill>
                <a:latin typeface="Open Sans"/>
              </a:rPr>
              <a:t>HTML là ngôn ngữ đánh dấu được sử dụng để xây dựng cấu trúc và định dạng nội dung trên trang web.</a:t>
            </a:r>
          </a:p>
          <a:p>
            <a:pPr marL="474976" indent="-237488" lvl="1">
              <a:lnSpc>
                <a:spcPts val="3079"/>
              </a:lnSpc>
              <a:buFont typeface="Arial"/>
              <a:buChar char="•"/>
            </a:pPr>
            <a:r>
              <a:rPr lang="en-US" sz="2199">
                <a:solidFill>
                  <a:srgbClr val="171616"/>
                </a:solidFill>
                <a:latin typeface="Open Sans"/>
              </a:rPr>
              <a:t>HTML chịu trách nhiệm xây dựng cấu trúc trang web của hệ thống quản lý thư viện, đảm bảo sự trực quan và hiệu quả trong tương tác người dùng.</a:t>
            </a:r>
          </a:p>
        </p:txBody>
      </p:sp>
      <p:sp>
        <p:nvSpPr>
          <p:cNvPr name="TextBox 13" id="13"/>
          <p:cNvSpPr txBox="true"/>
          <p:nvPr/>
        </p:nvSpPr>
        <p:spPr>
          <a:xfrm rot="0">
            <a:off x="9545148" y="1842135"/>
            <a:ext cx="7100739" cy="495301"/>
          </a:xfrm>
          <a:prstGeom prst="rect">
            <a:avLst/>
          </a:prstGeom>
        </p:spPr>
        <p:txBody>
          <a:bodyPr anchor="t" rtlCol="false" tIns="0" lIns="0" bIns="0" rIns="0">
            <a:spAutoFit/>
          </a:bodyPr>
          <a:lstStyle/>
          <a:p>
            <a:pPr>
              <a:lnSpc>
                <a:spcPts val="4199"/>
              </a:lnSpc>
              <a:spcBef>
                <a:spcPct val="0"/>
              </a:spcBef>
            </a:pPr>
            <a:r>
              <a:rPr lang="en-US" sz="2999">
                <a:solidFill>
                  <a:srgbClr val="F6A429"/>
                </a:solidFill>
                <a:latin typeface="Open Sans Bold"/>
              </a:rPr>
              <a:t>01. HTML</a:t>
            </a:r>
          </a:p>
        </p:txBody>
      </p:sp>
      <p:sp>
        <p:nvSpPr>
          <p:cNvPr name="TextBox 14" id="14"/>
          <p:cNvSpPr txBox="true"/>
          <p:nvPr/>
        </p:nvSpPr>
        <p:spPr>
          <a:xfrm rot="0">
            <a:off x="9545148" y="7025576"/>
            <a:ext cx="7100739" cy="1934845"/>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171616"/>
                </a:solidFill>
                <a:latin typeface="Open Sans"/>
              </a:rPr>
              <a:t>CSS là ngôn ngữ kiểu mẫu được sử dụng để thiết lập giao diện và kiểu dáng cho trang web.</a:t>
            </a:r>
          </a:p>
          <a:p>
            <a:pPr marL="474976" indent="-237488" lvl="1">
              <a:lnSpc>
                <a:spcPts val="3079"/>
              </a:lnSpc>
              <a:buFont typeface="Arial"/>
              <a:buChar char="•"/>
            </a:pPr>
            <a:r>
              <a:rPr lang="en-US" sz="2199">
                <a:solidFill>
                  <a:srgbClr val="171616"/>
                </a:solidFill>
                <a:latin typeface="Open Sans"/>
              </a:rPr>
              <a:t>CSS giúp tạo ra giao diện thân thiện với người dùng, cải thiện trải nghiệm người dùng và đồng bộ hóa thiết kế trên các trang.</a:t>
            </a:r>
          </a:p>
        </p:txBody>
      </p:sp>
      <p:sp>
        <p:nvSpPr>
          <p:cNvPr name="TextBox 15" id="15"/>
          <p:cNvSpPr txBox="true"/>
          <p:nvPr/>
        </p:nvSpPr>
        <p:spPr>
          <a:xfrm rot="0">
            <a:off x="9545148" y="5787318"/>
            <a:ext cx="7100739" cy="495301"/>
          </a:xfrm>
          <a:prstGeom prst="rect">
            <a:avLst/>
          </a:prstGeom>
        </p:spPr>
        <p:txBody>
          <a:bodyPr anchor="t" rtlCol="false" tIns="0" lIns="0" bIns="0" rIns="0">
            <a:spAutoFit/>
          </a:bodyPr>
          <a:lstStyle/>
          <a:p>
            <a:pPr>
              <a:lnSpc>
                <a:spcPts val="4199"/>
              </a:lnSpc>
              <a:spcBef>
                <a:spcPct val="0"/>
              </a:spcBef>
            </a:pPr>
            <a:r>
              <a:rPr lang="en-US" sz="2999">
                <a:solidFill>
                  <a:srgbClr val="F6A429"/>
                </a:solidFill>
                <a:latin typeface="Open Sans Bold"/>
              </a:rPr>
              <a:t>02. CSS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sp>
        <p:nvSpPr>
          <p:cNvPr name="Freeform 4" id="4"/>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450694" y="756081"/>
            <a:ext cx="2354754" cy="257175"/>
          </a:xfrm>
          <a:prstGeom prst="rect">
            <a:avLst/>
          </a:prstGeom>
        </p:spPr>
        <p:txBody>
          <a:bodyPr anchor="t" rtlCol="false" tIns="0" lIns="0" bIns="0" rIns="0">
            <a:spAutoFit/>
          </a:bodyPr>
          <a:lstStyle/>
          <a:p>
            <a:pPr>
              <a:lnSpc>
                <a:spcPts val="2100"/>
              </a:lnSpc>
              <a:spcBef>
                <a:spcPct val="0"/>
              </a:spcBef>
            </a:pPr>
            <a:r>
              <a:rPr lang="en-US" sz="1500">
                <a:solidFill>
                  <a:srgbClr val="171616"/>
                </a:solidFill>
                <a:latin typeface="Open Sans"/>
              </a:rPr>
              <a:t>Arowwai Industries</a:t>
            </a:r>
          </a:p>
        </p:txBody>
      </p:sp>
      <p:grpSp>
        <p:nvGrpSpPr>
          <p:cNvPr name="Group 6" id="6"/>
          <p:cNvGrpSpPr/>
          <p:nvPr/>
        </p:nvGrpSpPr>
        <p:grpSpPr>
          <a:xfrm rot="0">
            <a:off x="0" y="5143500"/>
            <a:ext cx="9144000" cy="5143500"/>
            <a:chOff x="0" y="0"/>
            <a:chExt cx="4768634" cy="2682356"/>
          </a:xfrm>
        </p:grpSpPr>
        <p:sp>
          <p:nvSpPr>
            <p:cNvPr name="Freeform 7" id="7"/>
            <p:cNvSpPr/>
            <p:nvPr/>
          </p:nvSpPr>
          <p:spPr>
            <a:xfrm flipH="false" flipV="false" rot="0">
              <a:off x="0" y="0"/>
              <a:ext cx="4768634" cy="2682356"/>
            </a:xfrm>
            <a:custGeom>
              <a:avLst/>
              <a:gdLst/>
              <a:ahLst/>
              <a:cxnLst/>
              <a:rect r="r" b="b" t="t" l="l"/>
              <a:pathLst>
                <a:path h="2682356" w="4768634">
                  <a:moveTo>
                    <a:pt x="0" y="0"/>
                  </a:moveTo>
                  <a:lnTo>
                    <a:pt x="4768634" y="0"/>
                  </a:lnTo>
                  <a:lnTo>
                    <a:pt x="4768634" y="2682356"/>
                  </a:lnTo>
                  <a:lnTo>
                    <a:pt x="0" y="2682356"/>
                  </a:lnTo>
                  <a:close/>
                </a:path>
              </a:pathLst>
            </a:custGeom>
            <a:solidFill>
              <a:srgbClr val="20252F"/>
            </a:solidFill>
          </p:spPr>
        </p:sp>
      </p:grpSp>
      <p:grpSp>
        <p:nvGrpSpPr>
          <p:cNvPr name="Group 8" id="8"/>
          <p:cNvGrpSpPr/>
          <p:nvPr/>
        </p:nvGrpSpPr>
        <p:grpSpPr>
          <a:xfrm rot="0">
            <a:off x="0" y="0"/>
            <a:ext cx="9144000" cy="5143500"/>
            <a:chOff x="0" y="0"/>
            <a:chExt cx="12192000" cy="6858000"/>
          </a:xfrm>
        </p:grpSpPr>
        <p:pic>
          <p:nvPicPr>
            <p:cNvPr name="Picture 9" id="9"/>
            <p:cNvPicPr>
              <a:picLocks noChangeAspect="true"/>
            </p:cNvPicPr>
            <p:nvPr/>
          </p:nvPicPr>
          <p:blipFill>
            <a:blip r:embed="rId4"/>
            <a:srcRect l="15569" t="0" r="18933" b="0"/>
            <a:stretch>
              <a:fillRect/>
            </a:stretch>
          </p:blipFill>
          <p:spPr>
            <a:xfrm flipH="false" flipV="false">
              <a:off x="0" y="0"/>
              <a:ext cx="12192000" cy="6858000"/>
            </a:xfrm>
            <a:prstGeom prst="rect">
              <a:avLst/>
            </a:prstGeom>
          </p:spPr>
        </p:pic>
      </p:grpSp>
      <p:grpSp>
        <p:nvGrpSpPr>
          <p:cNvPr name="Group 10" id="10"/>
          <p:cNvGrpSpPr/>
          <p:nvPr/>
        </p:nvGrpSpPr>
        <p:grpSpPr>
          <a:xfrm rot="0">
            <a:off x="9144000" y="5143500"/>
            <a:ext cx="9144000" cy="5143500"/>
            <a:chOff x="0" y="0"/>
            <a:chExt cx="12192000" cy="6858000"/>
          </a:xfrm>
        </p:grpSpPr>
        <p:pic>
          <p:nvPicPr>
            <p:cNvPr name="Picture 11" id="11"/>
            <p:cNvPicPr>
              <a:picLocks noChangeAspect="true"/>
            </p:cNvPicPr>
            <p:nvPr/>
          </p:nvPicPr>
          <p:blipFill>
            <a:blip r:embed="rId5"/>
            <a:srcRect l="9971" t="0" r="10028" b="0"/>
            <a:stretch>
              <a:fillRect/>
            </a:stretch>
          </p:blipFill>
          <p:spPr>
            <a:xfrm flipH="false" flipV="false">
              <a:off x="0" y="0"/>
              <a:ext cx="12192000" cy="6858000"/>
            </a:xfrm>
            <a:prstGeom prst="rect">
              <a:avLst/>
            </a:prstGeom>
          </p:spPr>
        </p:pic>
      </p:grpSp>
      <p:sp>
        <p:nvSpPr>
          <p:cNvPr name="TextBox 12" id="12"/>
          <p:cNvSpPr txBox="true"/>
          <p:nvPr/>
        </p:nvSpPr>
        <p:spPr>
          <a:xfrm rot="0">
            <a:off x="10165630" y="1996433"/>
            <a:ext cx="7100739" cy="1934845"/>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171616"/>
                </a:solidFill>
                <a:latin typeface="Open Sans"/>
              </a:rPr>
              <a:t>JS là ngôn ngữ lập trình chạy trên trình duyệt, giúp tạo ra các tương tác động và động trên trang web.</a:t>
            </a:r>
          </a:p>
          <a:p>
            <a:pPr marL="474976" indent="-237488" lvl="1">
              <a:lnSpc>
                <a:spcPts val="3079"/>
              </a:lnSpc>
              <a:buFont typeface="Arial"/>
              <a:buChar char="•"/>
            </a:pPr>
            <a:r>
              <a:rPr lang="en-US" sz="2199">
                <a:solidFill>
                  <a:srgbClr val="171616"/>
                </a:solidFill>
                <a:latin typeface="Open Sans"/>
              </a:rPr>
              <a:t>JavaScript được sử dụng để tối ưu hóa trải nghiệm người dùng, xử lý sự kiện, và thực hiện các chức năng tương tác như tra cứu sách và xử lý form.</a:t>
            </a:r>
          </a:p>
        </p:txBody>
      </p:sp>
      <p:sp>
        <p:nvSpPr>
          <p:cNvPr name="TextBox 13" id="13"/>
          <p:cNvSpPr txBox="true"/>
          <p:nvPr/>
        </p:nvSpPr>
        <p:spPr>
          <a:xfrm rot="0">
            <a:off x="10158561" y="971550"/>
            <a:ext cx="7100739" cy="497841"/>
          </a:xfrm>
          <a:prstGeom prst="rect">
            <a:avLst/>
          </a:prstGeom>
        </p:spPr>
        <p:txBody>
          <a:bodyPr anchor="t" rtlCol="false" tIns="0" lIns="0" bIns="0" rIns="0">
            <a:spAutoFit/>
          </a:bodyPr>
          <a:lstStyle/>
          <a:p>
            <a:pPr>
              <a:lnSpc>
                <a:spcPts val="4059"/>
              </a:lnSpc>
              <a:spcBef>
                <a:spcPct val="0"/>
              </a:spcBef>
            </a:pPr>
            <a:r>
              <a:rPr lang="en-US" sz="2899">
                <a:solidFill>
                  <a:srgbClr val="F6A429"/>
                </a:solidFill>
                <a:latin typeface="Open Sans Bold"/>
              </a:rPr>
              <a:t>03. JavaScrip</a:t>
            </a:r>
          </a:p>
        </p:txBody>
      </p:sp>
      <p:sp>
        <p:nvSpPr>
          <p:cNvPr name="TextBox 14" id="14"/>
          <p:cNvSpPr txBox="true"/>
          <p:nvPr/>
        </p:nvSpPr>
        <p:spPr>
          <a:xfrm rot="0">
            <a:off x="1267823" y="6633016"/>
            <a:ext cx="7100739" cy="2325370"/>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FFFFFF"/>
                </a:solidFill>
                <a:latin typeface="Open Sans"/>
              </a:rPr>
              <a:t>Bootstrap là một framework CSS và JS open-source, giúp xây dựng nhanh chóng và linh hoạt các trang web đáp ứng.</a:t>
            </a:r>
          </a:p>
          <a:p>
            <a:pPr marL="474976" indent="-237488" lvl="1">
              <a:lnSpc>
                <a:spcPts val="3079"/>
              </a:lnSpc>
              <a:buFont typeface="Arial"/>
              <a:buChar char="•"/>
            </a:pPr>
            <a:r>
              <a:rPr lang="en-US" sz="2199">
                <a:solidFill>
                  <a:srgbClr val="FFFFFF"/>
                </a:solidFill>
                <a:latin typeface="Open Sans"/>
              </a:rPr>
              <a:t>Bootstrap giúp chúng tôi xây dựng giao diện thư viện một cách linh hoạt và tương thích trên nhiều thiết bị, giảm thời gian phát triển.</a:t>
            </a:r>
          </a:p>
        </p:txBody>
      </p:sp>
      <p:sp>
        <p:nvSpPr>
          <p:cNvPr name="TextBox 15" id="15"/>
          <p:cNvSpPr txBox="true"/>
          <p:nvPr/>
        </p:nvSpPr>
        <p:spPr>
          <a:xfrm rot="0">
            <a:off x="1267823" y="5564483"/>
            <a:ext cx="7100739" cy="495301"/>
          </a:xfrm>
          <a:prstGeom prst="rect">
            <a:avLst/>
          </a:prstGeom>
        </p:spPr>
        <p:txBody>
          <a:bodyPr anchor="t" rtlCol="false" tIns="0" lIns="0" bIns="0" rIns="0">
            <a:spAutoFit/>
          </a:bodyPr>
          <a:lstStyle/>
          <a:p>
            <a:pPr>
              <a:lnSpc>
                <a:spcPts val="4199"/>
              </a:lnSpc>
              <a:spcBef>
                <a:spcPct val="0"/>
              </a:spcBef>
            </a:pPr>
            <a:r>
              <a:rPr lang="en-US" sz="2999">
                <a:solidFill>
                  <a:srgbClr val="F6A429"/>
                </a:solidFill>
                <a:latin typeface="Open Sans Bold"/>
              </a:rPr>
              <a:t>04. Boostrap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35213" y="7063676"/>
            <a:ext cx="452787" cy="2194624"/>
            <a:chOff x="0" y="0"/>
            <a:chExt cx="293277" cy="1421492"/>
          </a:xfrm>
        </p:grpSpPr>
        <p:sp>
          <p:nvSpPr>
            <p:cNvPr name="Freeform 3" id="3"/>
            <p:cNvSpPr/>
            <p:nvPr/>
          </p:nvSpPr>
          <p:spPr>
            <a:xfrm flipH="false" flipV="false" rot="0">
              <a:off x="0" y="0"/>
              <a:ext cx="293277" cy="1421492"/>
            </a:xfrm>
            <a:custGeom>
              <a:avLst/>
              <a:gdLst/>
              <a:ahLst/>
              <a:cxnLst/>
              <a:rect r="r" b="b" t="t" l="l"/>
              <a:pathLst>
                <a:path h="1421492" w="293277">
                  <a:moveTo>
                    <a:pt x="0" y="0"/>
                  </a:moveTo>
                  <a:lnTo>
                    <a:pt x="293277" y="0"/>
                  </a:lnTo>
                  <a:lnTo>
                    <a:pt x="293277" y="1421492"/>
                  </a:lnTo>
                  <a:lnTo>
                    <a:pt x="0" y="1421492"/>
                  </a:lnTo>
                  <a:close/>
                </a:path>
              </a:pathLst>
            </a:custGeom>
            <a:solidFill>
              <a:srgbClr val="F6A429"/>
            </a:solidFill>
          </p:spPr>
        </p:sp>
      </p:grpSp>
      <p:sp>
        <p:nvSpPr>
          <p:cNvPr name="Freeform 4" id="4"/>
          <p:cNvSpPr/>
          <p:nvPr/>
        </p:nvSpPr>
        <p:spPr>
          <a:xfrm flipH="false" flipV="false" rot="0">
            <a:off x="1028700" y="784656"/>
            <a:ext cx="239123" cy="244044"/>
          </a:xfrm>
          <a:custGeom>
            <a:avLst/>
            <a:gdLst/>
            <a:ahLst/>
            <a:cxnLst/>
            <a:rect r="r" b="b" t="t" l="l"/>
            <a:pathLst>
              <a:path h="244044" w="239123">
                <a:moveTo>
                  <a:pt x="0" y="0"/>
                </a:moveTo>
                <a:lnTo>
                  <a:pt x="239123" y="0"/>
                </a:lnTo>
                <a:lnTo>
                  <a:pt x="239123"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450694" y="756081"/>
            <a:ext cx="2354754" cy="257175"/>
          </a:xfrm>
          <a:prstGeom prst="rect">
            <a:avLst/>
          </a:prstGeom>
        </p:spPr>
        <p:txBody>
          <a:bodyPr anchor="t" rtlCol="false" tIns="0" lIns="0" bIns="0" rIns="0">
            <a:spAutoFit/>
          </a:bodyPr>
          <a:lstStyle/>
          <a:p>
            <a:pPr>
              <a:lnSpc>
                <a:spcPts val="2100"/>
              </a:lnSpc>
              <a:spcBef>
                <a:spcPct val="0"/>
              </a:spcBef>
            </a:pPr>
            <a:r>
              <a:rPr lang="en-US" sz="1500">
                <a:solidFill>
                  <a:srgbClr val="171616"/>
                </a:solidFill>
                <a:latin typeface="Open Sans"/>
              </a:rPr>
              <a:t>Arowwai Industries</a:t>
            </a:r>
          </a:p>
        </p:txBody>
      </p:sp>
      <p:grpSp>
        <p:nvGrpSpPr>
          <p:cNvPr name="Group 6" id="6"/>
          <p:cNvGrpSpPr/>
          <p:nvPr/>
        </p:nvGrpSpPr>
        <p:grpSpPr>
          <a:xfrm rot="0">
            <a:off x="0" y="377515"/>
            <a:ext cx="4968240" cy="9909485"/>
            <a:chOff x="0" y="0"/>
            <a:chExt cx="2590958" cy="5167837"/>
          </a:xfrm>
        </p:grpSpPr>
        <p:sp>
          <p:nvSpPr>
            <p:cNvPr name="Freeform 7" id="7"/>
            <p:cNvSpPr/>
            <p:nvPr/>
          </p:nvSpPr>
          <p:spPr>
            <a:xfrm flipH="false" flipV="false" rot="0">
              <a:off x="0" y="0"/>
              <a:ext cx="2590958" cy="5167837"/>
            </a:xfrm>
            <a:custGeom>
              <a:avLst/>
              <a:gdLst/>
              <a:ahLst/>
              <a:cxnLst/>
              <a:rect r="r" b="b" t="t" l="l"/>
              <a:pathLst>
                <a:path h="5167837" w="2590958">
                  <a:moveTo>
                    <a:pt x="0" y="0"/>
                  </a:moveTo>
                  <a:lnTo>
                    <a:pt x="2590958" y="0"/>
                  </a:lnTo>
                  <a:lnTo>
                    <a:pt x="2590958" y="5167837"/>
                  </a:lnTo>
                  <a:lnTo>
                    <a:pt x="0" y="5167837"/>
                  </a:lnTo>
                  <a:close/>
                </a:path>
              </a:pathLst>
            </a:custGeom>
            <a:solidFill>
              <a:srgbClr val="20252F"/>
            </a:solidFill>
          </p:spPr>
        </p:sp>
      </p:grpSp>
      <p:grpSp>
        <p:nvGrpSpPr>
          <p:cNvPr name="Group 8" id="8"/>
          <p:cNvGrpSpPr/>
          <p:nvPr/>
        </p:nvGrpSpPr>
        <p:grpSpPr>
          <a:xfrm rot="0">
            <a:off x="6978635" y="8012048"/>
            <a:ext cx="7135286" cy="2667000"/>
            <a:chOff x="0" y="0"/>
            <a:chExt cx="9513714" cy="3556000"/>
          </a:xfrm>
        </p:grpSpPr>
        <p:pic>
          <p:nvPicPr>
            <p:cNvPr name="Picture 9" id="9"/>
            <p:cNvPicPr>
              <a:picLocks noChangeAspect="true"/>
            </p:cNvPicPr>
            <p:nvPr/>
          </p:nvPicPr>
          <p:blipFill>
            <a:blip r:embed="rId4"/>
            <a:srcRect l="0" t="17661" r="0" b="15889"/>
            <a:stretch>
              <a:fillRect/>
            </a:stretch>
          </p:blipFill>
          <p:spPr>
            <a:xfrm flipH="false" flipV="false">
              <a:off x="0" y="0"/>
              <a:ext cx="9513714" cy="3556000"/>
            </a:xfrm>
            <a:prstGeom prst="rect">
              <a:avLst/>
            </a:prstGeom>
          </p:spPr>
        </p:pic>
      </p:grpSp>
      <p:grpSp>
        <p:nvGrpSpPr>
          <p:cNvPr name="Group 10" id="10"/>
          <p:cNvGrpSpPr/>
          <p:nvPr/>
        </p:nvGrpSpPr>
        <p:grpSpPr>
          <a:xfrm rot="0">
            <a:off x="1450694" y="4306762"/>
            <a:ext cx="6644640" cy="5980238"/>
            <a:chOff x="0" y="0"/>
            <a:chExt cx="8859520" cy="7973651"/>
          </a:xfrm>
        </p:grpSpPr>
        <p:pic>
          <p:nvPicPr>
            <p:cNvPr name="Picture 11" id="11"/>
            <p:cNvPicPr>
              <a:picLocks noChangeAspect="true"/>
            </p:cNvPicPr>
            <p:nvPr/>
          </p:nvPicPr>
          <p:blipFill>
            <a:blip r:embed="rId5"/>
            <a:srcRect l="8526" t="0" r="8076" b="0"/>
            <a:stretch>
              <a:fillRect/>
            </a:stretch>
          </p:blipFill>
          <p:spPr>
            <a:xfrm flipH="false" flipV="false">
              <a:off x="0" y="0"/>
              <a:ext cx="8859520" cy="7973651"/>
            </a:xfrm>
            <a:prstGeom prst="rect">
              <a:avLst/>
            </a:prstGeom>
          </p:spPr>
        </p:pic>
      </p:grpSp>
      <p:sp>
        <p:nvSpPr>
          <p:cNvPr name="TextBox 12" id="12"/>
          <p:cNvSpPr txBox="true"/>
          <p:nvPr/>
        </p:nvSpPr>
        <p:spPr>
          <a:xfrm rot="0">
            <a:off x="5994779" y="1476566"/>
            <a:ext cx="7100739" cy="1934845"/>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171616"/>
                </a:solidFill>
                <a:latin typeface="Open Sans"/>
              </a:rPr>
              <a:t>PHP là ngôn ngữ lập trình server-side được sử dụng chủ yếu cho phát triển web.</a:t>
            </a:r>
          </a:p>
          <a:p>
            <a:pPr marL="474976" indent="-237488" lvl="1">
              <a:lnSpc>
                <a:spcPts val="3079"/>
              </a:lnSpc>
              <a:buFont typeface="Arial"/>
              <a:buChar char="•"/>
            </a:pPr>
            <a:r>
              <a:rPr lang="en-US" sz="2199">
                <a:solidFill>
                  <a:srgbClr val="171616"/>
                </a:solidFill>
                <a:latin typeface="Open Sans"/>
              </a:rPr>
              <a:t>PHP đảm nhiệm xử lý dữ liệu từ người dùng, tương tác với cơ sở dữ liệu, và tạo ra nội dung động trên trang web.</a:t>
            </a:r>
          </a:p>
        </p:txBody>
      </p:sp>
      <p:sp>
        <p:nvSpPr>
          <p:cNvPr name="TextBox 13" id="13"/>
          <p:cNvSpPr txBox="true"/>
          <p:nvPr/>
        </p:nvSpPr>
        <p:spPr>
          <a:xfrm rot="0">
            <a:off x="5994779" y="635215"/>
            <a:ext cx="7100739" cy="495301"/>
          </a:xfrm>
          <a:prstGeom prst="rect">
            <a:avLst/>
          </a:prstGeom>
        </p:spPr>
        <p:txBody>
          <a:bodyPr anchor="t" rtlCol="false" tIns="0" lIns="0" bIns="0" rIns="0">
            <a:spAutoFit/>
          </a:bodyPr>
          <a:lstStyle/>
          <a:p>
            <a:pPr>
              <a:lnSpc>
                <a:spcPts val="4199"/>
              </a:lnSpc>
              <a:spcBef>
                <a:spcPct val="0"/>
              </a:spcBef>
            </a:pPr>
            <a:r>
              <a:rPr lang="en-US" sz="2999">
                <a:solidFill>
                  <a:srgbClr val="F6A429"/>
                </a:solidFill>
                <a:latin typeface="Open Sans Bold"/>
              </a:rPr>
              <a:t>05. PHP</a:t>
            </a:r>
          </a:p>
        </p:txBody>
      </p:sp>
      <p:sp>
        <p:nvSpPr>
          <p:cNvPr name="TextBox 14" id="14"/>
          <p:cNvSpPr txBox="true"/>
          <p:nvPr/>
        </p:nvSpPr>
        <p:spPr>
          <a:xfrm rot="0">
            <a:off x="8825535" y="5574648"/>
            <a:ext cx="7493256" cy="2325370"/>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171616"/>
                </a:solidFill>
                <a:latin typeface="Open Sans"/>
              </a:rPr>
              <a:t>Laravel là một framework PHP mạnh mẽ và hiện đại, cung cấp nhiều tính năng và công cụ hỗ trợ phát triển web.</a:t>
            </a:r>
          </a:p>
          <a:p>
            <a:pPr marL="474976" indent="-237488" lvl="1">
              <a:lnSpc>
                <a:spcPts val="3079"/>
              </a:lnSpc>
              <a:buFont typeface="Arial"/>
              <a:buChar char="•"/>
            </a:pPr>
            <a:r>
              <a:rPr lang="en-US" sz="2199">
                <a:solidFill>
                  <a:srgbClr val="171616"/>
                </a:solidFill>
                <a:latin typeface="Open Sans"/>
              </a:rPr>
              <a:t>Laravel giúp chúng tôi xây dựng hệ thống quản lý thư viện với cấu trúc mã nguồn sạch sẽ, linh hoạt, và dễ bảo trì.</a:t>
            </a:r>
          </a:p>
        </p:txBody>
      </p:sp>
      <p:sp>
        <p:nvSpPr>
          <p:cNvPr name="TextBox 15" id="15"/>
          <p:cNvSpPr txBox="true"/>
          <p:nvPr/>
        </p:nvSpPr>
        <p:spPr>
          <a:xfrm rot="0">
            <a:off x="8563857" y="4684363"/>
            <a:ext cx="7100739" cy="495301"/>
          </a:xfrm>
          <a:prstGeom prst="rect">
            <a:avLst/>
          </a:prstGeom>
        </p:spPr>
        <p:txBody>
          <a:bodyPr anchor="t" rtlCol="false" tIns="0" lIns="0" bIns="0" rIns="0">
            <a:spAutoFit/>
          </a:bodyPr>
          <a:lstStyle/>
          <a:p>
            <a:pPr>
              <a:lnSpc>
                <a:spcPts val="4199"/>
              </a:lnSpc>
              <a:spcBef>
                <a:spcPct val="0"/>
              </a:spcBef>
            </a:pPr>
            <a:r>
              <a:rPr lang="en-US" sz="2999">
                <a:solidFill>
                  <a:srgbClr val="F6A429"/>
                </a:solidFill>
                <a:latin typeface="Open Sans Bold"/>
              </a:rPr>
              <a:t>0.6. Laravel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DAF1pfxxuH4</dc:identifier>
  <dcterms:modified xsi:type="dcterms:W3CDTF">2011-08-01T06:04:30Z</dcterms:modified>
  <cp:revision>1</cp:revision>
  <dc:title>Mục Lục</dc:title>
</cp:coreProperties>
</file>